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79" r:id="rId3"/>
    <p:sldId id="278" r:id="rId4"/>
    <p:sldId id="280" r:id="rId5"/>
    <p:sldId id="281" r:id="rId6"/>
    <p:sldId id="259" r:id="rId7"/>
    <p:sldId id="289" r:id="rId8"/>
    <p:sldId id="283" r:id="rId9"/>
    <p:sldId id="282" r:id="rId10"/>
    <p:sldId id="261" r:id="rId11"/>
    <p:sldId id="286" r:id="rId12"/>
    <p:sldId id="287" r:id="rId13"/>
    <p:sldId id="288" r:id="rId14"/>
    <p:sldId id="285" r:id="rId15"/>
    <p:sldId id="284" r:id="rId16"/>
    <p:sldId id="276" r:id="rId17"/>
  </p:sldIdLst>
  <p:sldSz cx="18288000" cy="10287000"/>
  <p:notesSz cx="6858000" cy="9144000"/>
  <p:embeddedFontLst>
    <p:embeddedFont>
      <p:font typeface="Hagrid Text" panose="020B0604020202020204" charset="0"/>
      <p:regular r:id="rId19"/>
    </p:embeddedFont>
    <p:embeddedFont>
      <p:font typeface="Hagrid Text Bold" panose="020B0604020202020204" charset="0"/>
      <p:regular r:id="rId20"/>
    </p:embeddedFont>
    <p:embeddedFont>
      <p:font typeface="Waterlily"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63"/>
    <a:srgbClr val="4A4452"/>
    <a:srgbClr val="665562"/>
    <a:srgbClr val="EB5346"/>
    <a:srgbClr val="C88251"/>
    <a:srgbClr val="8E9589"/>
    <a:srgbClr val="714A3C"/>
    <a:srgbClr val="6B5397"/>
    <a:srgbClr val="FEF9EB"/>
    <a:srgbClr val="56AD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0" autoAdjust="0"/>
    <p:restoredTop sz="94622" autoAdjust="0"/>
  </p:normalViewPr>
  <p:slideViewPr>
    <p:cSldViewPr>
      <p:cViewPr varScale="1">
        <p:scale>
          <a:sx n="70" d="100"/>
          <a:sy n="70" d="100"/>
        </p:scale>
        <p:origin x="798" y="5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2EF3D-6789-417A-9E00-93B8146523D6}" type="datetimeFigureOut">
              <a:rPr lang="en-IE" smtClean="0"/>
              <a:t>14/03/2025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1D1E3-6F84-4B79-9E2C-00D169F31103}" type="slidenum">
              <a:rPr lang="en-IE" smtClean="0"/>
              <a:t>‹#›</a:t>
            </a:fld>
            <a:endParaRPr lang="en-IE"/>
          </a:p>
        </p:txBody>
      </p:sp>
    </p:spTree>
    <p:extLst>
      <p:ext uri="{BB962C8B-B14F-4D97-AF65-F5344CB8AC3E}">
        <p14:creationId xmlns:p14="http://schemas.microsoft.com/office/powerpoint/2010/main" val="230053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E131D1E3-6F84-4B79-9E2C-00D169F31103}" type="slidenum">
              <a:rPr lang="en-IE" smtClean="0"/>
              <a:t>6</a:t>
            </a:fld>
            <a:endParaRPr lang="en-IE"/>
          </a:p>
        </p:txBody>
      </p:sp>
    </p:spTree>
    <p:extLst>
      <p:ext uri="{BB962C8B-B14F-4D97-AF65-F5344CB8AC3E}">
        <p14:creationId xmlns:p14="http://schemas.microsoft.com/office/powerpoint/2010/main" val="3699837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sv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FEDFF">
                <a:alpha val="100000"/>
              </a:srgbClr>
            </a:gs>
            <a:gs pos="100000">
              <a:srgbClr val="FDFCDC">
                <a:alpha val="100000"/>
              </a:srgbClr>
            </a:gs>
          </a:gsLst>
          <a:lin ang="5400000"/>
        </a:gradFill>
        <a:effectLst/>
      </p:bgPr>
    </p:bg>
    <p:spTree>
      <p:nvGrpSpPr>
        <p:cNvPr id="1" name=""/>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B0DD6430-83C3-4806-21C6-E10963B5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p:cNvGrpSpPr/>
          <p:nvPr/>
        </p:nvGrpSpPr>
        <p:grpSpPr>
          <a:xfrm>
            <a:off x="10941245" y="214100"/>
            <a:ext cx="5529312" cy="55293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8985214" y="858059"/>
            <a:ext cx="9441374" cy="4337085"/>
          </a:xfrm>
          <a:prstGeom prst="rect">
            <a:avLst/>
          </a:prstGeom>
        </p:spPr>
        <p:txBody>
          <a:bodyPr wrap="square"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15" name="Freeform 3">
            <a:extLst>
              <a:ext uri="{FF2B5EF4-FFF2-40B4-BE49-F238E27FC236}">
                <a16:creationId xmlns:a16="http://schemas.microsoft.com/office/drawing/2014/main" id="{38F3A7F1-9106-EC5C-A301-C6C1A21539CD}"/>
              </a:ext>
            </a:extLst>
          </p:cNvPr>
          <p:cNvSpPr/>
          <p:nvPr/>
        </p:nvSpPr>
        <p:spPr>
          <a:xfrm>
            <a:off x="9302190" y="7833023"/>
            <a:ext cx="9563606" cy="4004760"/>
          </a:xfrm>
          <a:custGeom>
            <a:avLst/>
            <a:gdLst/>
            <a:ahLst/>
            <a:cxnLst/>
            <a:rect l="l" t="t" r="r" b="b"/>
            <a:pathLst>
              <a:path w="9563606" h="4004760">
                <a:moveTo>
                  <a:pt x="0" y="0"/>
                </a:moveTo>
                <a:lnTo>
                  <a:pt x="9563606" y="0"/>
                </a:lnTo>
                <a:lnTo>
                  <a:pt x="9563606" y="4004760"/>
                </a:lnTo>
                <a:lnTo>
                  <a:pt x="0" y="4004760"/>
                </a:lnTo>
                <a:lnTo>
                  <a:pt x="0" y="0"/>
                </a:lnTo>
                <a:close/>
              </a:path>
            </a:pathLst>
          </a:custGeom>
          <a:blipFill>
            <a:blip r:embed="rId3"/>
            <a:stretch>
              <a:fillRect/>
            </a:stretch>
          </a:blipFill>
        </p:spPr>
        <p:txBody>
          <a:bodyPr/>
          <a:lstStyle/>
          <a:p>
            <a:endParaRPr lang="en-IE"/>
          </a:p>
        </p:txBody>
      </p:sp>
      <p:sp>
        <p:nvSpPr>
          <p:cNvPr id="16" name="Freeform 9">
            <a:extLst>
              <a:ext uri="{FF2B5EF4-FFF2-40B4-BE49-F238E27FC236}">
                <a16:creationId xmlns:a16="http://schemas.microsoft.com/office/drawing/2014/main" id="{FAB69A05-743D-36F7-D2AC-2D69AEA68084}"/>
              </a:ext>
            </a:extLst>
          </p:cNvPr>
          <p:cNvSpPr/>
          <p:nvPr/>
        </p:nvSpPr>
        <p:spPr>
          <a:xfrm rot="1138550">
            <a:off x="13786799" y="6165407"/>
            <a:ext cx="2399634" cy="2349439"/>
          </a:xfrm>
          <a:custGeom>
            <a:avLst/>
            <a:gdLst/>
            <a:ahLst/>
            <a:cxnLst/>
            <a:rect l="l" t="t" r="r" b="b"/>
            <a:pathLst>
              <a:path w="3773435" h="3694503">
                <a:moveTo>
                  <a:pt x="0" y="0"/>
                </a:moveTo>
                <a:lnTo>
                  <a:pt x="3773435" y="0"/>
                </a:lnTo>
                <a:lnTo>
                  <a:pt x="3773435" y="3694504"/>
                </a:lnTo>
                <a:lnTo>
                  <a:pt x="0" y="3694504"/>
                </a:lnTo>
                <a:lnTo>
                  <a:pt x="0" y="0"/>
                </a:lnTo>
                <a:close/>
              </a:path>
            </a:pathLst>
          </a:custGeom>
          <a:blipFill>
            <a:blip r:embed="rId4"/>
            <a:stretch>
              <a:fillRect/>
            </a:stretch>
          </a:blipFill>
        </p:spPr>
        <p:txBody>
          <a:bodyPr/>
          <a:lstStyle/>
          <a:p>
            <a:endParaRPr lang="en-IE"/>
          </a:p>
        </p:txBody>
      </p:sp>
      <p:sp>
        <p:nvSpPr>
          <p:cNvPr id="2" name="TextBox 11">
            <a:extLst>
              <a:ext uri="{FF2B5EF4-FFF2-40B4-BE49-F238E27FC236}">
                <a16:creationId xmlns:a16="http://schemas.microsoft.com/office/drawing/2014/main" id="{4F90B40B-5B7E-3A68-8B1A-7F2B9D5A131B}"/>
              </a:ext>
            </a:extLst>
          </p:cNvPr>
          <p:cNvSpPr txBox="1"/>
          <p:nvPr/>
        </p:nvSpPr>
        <p:spPr>
          <a:xfrm>
            <a:off x="12268200" y="8813937"/>
            <a:ext cx="4679976" cy="940001"/>
          </a:xfrm>
          <a:prstGeom prst="rect">
            <a:avLst/>
          </a:prstGeom>
        </p:spPr>
        <p:txBody>
          <a:bodyPr wrap="square" lIns="0" tIns="0" rIns="0" bIns="0" rtlCol="0" anchor="t">
            <a:spAutoFit/>
          </a:bodyPr>
          <a:lstStyle/>
          <a:p>
            <a:pPr marL="0" lvl="0" indent="0">
              <a:lnSpc>
                <a:spcPts val="8640"/>
              </a:lnSpc>
              <a:spcBef>
                <a:spcPct val="0"/>
              </a:spcBef>
            </a:pPr>
            <a:r>
              <a:rPr lang="en-US" sz="4400" dirty="0">
                <a:solidFill>
                  <a:srgbClr val="1A347B"/>
                </a:solidFill>
                <a:latin typeface="Waterlily"/>
                <a:ea typeface="Waterlily"/>
                <a:cs typeface="Waterlily"/>
                <a:sym typeface="Waterlily"/>
              </a:rPr>
              <a:t>Game Design Doc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3BB6A95-AEB2-55DB-A3B2-D8A9D8492664}"/>
              </a:ext>
            </a:extLst>
          </p:cNvPr>
          <p:cNvGrpSpPr/>
          <p:nvPr/>
        </p:nvGrpSpPr>
        <p:grpSpPr>
          <a:xfrm>
            <a:off x="0" y="-38100"/>
            <a:ext cx="18335626" cy="10477500"/>
            <a:chOff x="0" y="0"/>
            <a:chExt cx="18335626" cy="10477500"/>
          </a:xfrm>
        </p:grpSpPr>
        <p:pic>
          <p:nvPicPr>
            <p:cNvPr id="36" name="Picture 35" descr="A sailboat in the ocean&#10;&#10;AI-generated content may be incorrect.">
              <a:extLst>
                <a:ext uri="{FF2B5EF4-FFF2-40B4-BE49-F238E27FC236}">
                  <a16:creationId xmlns:a16="http://schemas.microsoft.com/office/drawing/2014/main" id="{D17A663D-3D7A-4FA0-0CF9-FBB97861188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37" name="Rectangle 36">
              <a:extLst>
                <a:ext uri="{FF2B5EF4-FFF2-40B4-BE49-F238E27FC236}">
                  <a16:creationId xmlns:a16="http://schemas.microsoft.com/office/drawing/2014/main" id="{B2FAA92A-5A5A-4DB5-E413-C31E5003378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5" name="Freeform 5"/>
          <p:cNvSpPr/>
          <p:nvPr/>
        </p:nvSpPr>
        <p:spPr>
          <a:xfrm rot="-1733480">
            <a:off x="286858" y="-1339798"/>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6" name="Group 6"/>
          <p:cNvGrpSpPr/>
          <p:nvPr/>
        </p:nvGrpSpPr>
        <p:grpSpPr>
          <a:xfrm>
            <a:off x="1634556" y="37930"/>
            <a:ext cx="3184215" cy="3184215"/>
            <a:chOff x="0" y="0"/>
            <a:chExt cx="4245620" cy="4245620"/>
          </a:xfrm>
        </p:grpSpPr>
        <p:grpSp>
          <p:nvGrpSpPr>
            <p:cNvPr id="7" name="Group 7"/>
            <p:cNvGrpSpPr/>
            <p:nvPr/>
          </p:nvGrpSpPr>
          <p:grpSpPr>
            <a:xfrm rot="2700000">
              <a:off x="621757" y="621757"/>
              <a:ext cx="3002107" cy="3002107"/>
              <a:chOff x="0" y="0"/>
              <a:chExt cx="812800" cy="812800"/>
            </a:xfrm>
          </p:grpSpPr>
          <p:sp>
            <p:nvSpPr>
              <p:cNvPr id="8" name="Freeform 8"/>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9" name="TextBox 9"/>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01</a:t>
              </a:r>
            </a:p>
          </p:txBody>
        </p:sp>
      </p:grpSp>
      <p:sp>
        <p:nvSpPr>
          <p:cNvPr id="11" name="TextBox 11"/>
          <p:cNvSpPr txBox="1"/>
          <p:nvPr/>
        </p:nvSpPr>
        <p:spPr>
          <a:xfrm>
            <a:off x="1237929" y="6099954"/>
            <a:ext cx="4096071"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Find Skybound Gold</a:t>
            </a:r>
          </a:p>
        </p:txBody>
      </p:sp>
      <p:grpSp>
        <p:nvGrpSpPr>
          <p:cNvPr id="12" name="Group 12"/>
          <p:cNvGrpSpPr/>
          <p:nvPr/>
        </p:nvGrpSpPr>
        <p:grpSpPr>
          <a:xfrm>
            <a:off x="6931185" y="5702633"/>
            <a:ext cx="3184215" cy="3184215"/>
            <a:chOff x="0" y="0"/>
            <a:chExt cx="4245620" cy="4245620"/>
          </a:xfrm>
        </p:grpSpPr>
        <p:grpSp>
          <p:nvGrpSpPr>
            <p:cNvPr id="13" name="Group 13"/>
            <p:cNvGrpSpPr/>
            <p:nvPr/>
          </p:nvGrpSpPr>
          <p:grpSpPr>
            <a:xfrm rot="2700000">
              <a:off x="621757" y="621757"/>
              <a:ext cx="3002107" cy="3002107"/>
              <a:chOff x="0" y="0"/>
              <a:chExt cx="812800" cy="812800"/>
            </a:xfrm>
          </p:grpSpPr>
          <p:sp>
            <p:nvSpPr>
              <p:cNvPr id="14" name="Freeform 14"/>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5" name="TextBox 15"/>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grpSp>
        <p:nvGrpSpPr>
          <p:cNvPr id="17" name="Group 17"/>
          <p:cNvGrpSpPr/>
          <p:nvPr/>
        </p:nvGrpSpPr>
        <p:grpSpPr>
          <a:xfrm>
            <a:off x="12578952" y="2098455"/>
            <a:ext cx="3184215" cy="3184215"/>
            <a:chOff x="0" y="0"/>
            <a:chExt cx="4245620" cy="4245620"/>
          </a:xfrm>
        </p:grpSpPr>
        <p:grpSp>
          <p:nvGrpSpPr>
            <p:cNvPr id="18" name="Group 18"/>
            <p:cNvGrpSpPr/>
            <p:nvPr/>
          </p:nvGrpSpPr>
          <p:grpSpPr>
            <a:xfrm rot="2700000">
              <a:off x="621757" y="621757"/>
              <a:ext cx="3002107" cy="3002107"/>
              <a:chOff x="0" y="0"/>
              <a:chExt cx="812800" cy="812800"/>
            </a:xfrm>
          </p:grpSpPr>
          <p:sp>
            <p:nvSpPr>
              <p:cNvPr id="19" name="Freeform 1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0" name="TextBox 20"/>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Waterlily"/>
                  <a:ea typeface="Waterlily"/>
                  <a:cs typeface="Waterlily"/>
                  <a:sym typeface="Waterlily"/>
                </a:rPr>
                <a:t>03</a:t>
              </a:r>
            </a:p>
          </p:txBody>
        </p:sp>
      </p:grpSp>
      <p:sp>
        <p:nvSpPr>
          <p:cNvPr id="25" name="TextBox 25"/>
          <p:cNvSpPr txBox="1"/>
          <p:nvPr/>
        </p:nvSpPr>
        <p:spPr>
          <a:xfrm>
            <a:off x="6534558" y="4357809"/>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Defy Obstacles</a:t>
            </a:r>
          </a:p>
        </p:txBody>
      </p:sp>
      <p:sp>
        <p:nvSpPr>
          <p:cNvPr id="27" name="Freeform 27"/>
          <p:cNvSpPr/>
          <p:nvPr/>
        </p:nvSpPr>
        <p:spPr>
          <a:xfrm>
            <a:off x="1924337" y="4725909"/>
            <a:ext cx="2659161" cy="1113523"/>
          </a:xfrm>
          <a:custGeom>
            <a:avLst/>
            <a:gdLst/>
            <a:ahLst/>
            <a:cxnLst/>
            <a:rect l="l" t="t" r="r" b="b"/>
            <a:pathLst>
              <a:path w="2659161" h="1113523">
                <a:moveTo>
                  <a:pt x="0" y="0"/>
                </a:moveTo>
                <a:lnTo>
                  <a:pt x="2659161" y="0"/>
                </a:lnTo>
                <a:lnTo>
                  <a:pt x="2659161" y="1113524"/>
                </a:lnTo>
                <a:lnTo>
                  <a:pt x="0" y="1113524"/>
                </a:lnTo>
                <a:lnTo>
                  <a:pt x="0" y="0"/>
                </a:lnTo>
                <a:close/>
              </a:path>
            </a:pathLst>
          </a:custGeom>
          <a:blipFill>
            <a:blip r:embed="rId5"/>
            <a:stretch>
              <a:fillRect/>
            </a:stretch>
          </a:blipFill>
        </p:spPr>
        <p:txBody>
          <a:bodyPr/>
          <a:lstStyle/>
          <a:p>
            <a:endParaRPr lang="en-IE"/>
          </a:p>
        </p:txBody>
      </p:sp>
      <p:sp>
        <p:nvSpPr>
          <p:cNvPr id="28" name="Freeform 28"/>
          <p:cNvSpPr/>
          <p:nvPr/>
        </p:nvSpPr>
        <p:spPr>
          <a:xfrm>
            <a:off x="2592205" y="3943543"/>
            <a:ext cx="1573554" cy="154063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6"/>
            <a:stretch>
              <a:fillRect/>
            </a:stretch>
          </a:blipFill>
        </p:spPr>
        <p:txBody>
          <a:bodyPr/>
          <a:lstStyle/>
          <a:p>
            <a:endParaRPr lang="en-IE"/>
          </a:p>
        </p:txBody>
      </p:sp>
      <p:sp>
        <p:nvSpPr>
          <p:cNvPr id="29" name="TextBox 29"/>
          <p:cNvSpPr txBox="1"/>
          <p:nvPr/>
        </p:nvSpPr>
        <p:spPr>
          <a:xfrm>
            <a:off x="12105288" y="5120035"/>
            <a:ext cx="3977469" cy="1545872"/>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Have gold to buy Pat’s people freedom</a:t>
            </a:r>
          </a:p>
        </p:txBody>
      </p:sp>
      <p:sp>
        <p:nvSpPr>
          <p:cNvPr id="31" name="TextBox 31"/>
          <p:cNvSpPr txBox="1"/>
          <p:nvPr/>
        </p:nvSpPr>
        <p:spPr>
          <a:xfrm>
            <a:off x="6705600" y="1018781"/>
            <a:ext cx="10299511"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Game Objectives</a:t>
            </a:r>
          </a:p>
        </p:txBody>
      </p:sp>
      <p:pic>
        <p:nvPicPr>
          <p:cNvPr id="38" name="Picture 37" descr="Cartoon characters of a child in white and green clothes&#10;&#10;AI-generated content may be incorrect.">
            <a:extLst>
              <a:ext uri="{FF2B5EF4-FFF2-40B4-BE49-F238E27FC236}">
                <a16:creationId xmlns:a16="http://schemas.microsoft.com/office/drawing/2014/main" id="{29E288D4-FA74-6F91-2CE0-68D8C75A0EAC}"/>
              </a:ext>
            </a:extLst>
          </p:cNvPr>
          <p:cNvPicPr>
            <a:picLocks noChangeAspect="1"/>
          </p:cNvPicPr>
          <p:nvPr/>
        </p:nvPicPr>
        <p:blipFill>
          <a:blip r:embed="rId7" cstate="print">
            <a:extLst>
              <a:ext uri="{28A0092B-C50C-407E-A947-70E740481C1C}">
                <a14:useLocalDpi xmlns:a14="http://schemas.microsoft.com/office/drawing/2010/main" val="0"/>
              </a:ext>
            </a:extLst>
          </a:blip>
          <a:srcRect r="53857" b="34015"/>
          <a:stretch/>
        </p:blipFill>
        <p:spPr>
          <a:xfrm>
            <a:off x="8180506" y="4981773"/>
            <a:ext cx="869631" cy="1243574"/>
          </a:xfrm>
          <a:prstGeom prst="rect">
            <a:avLst/>
          </a:prstGeom>
          <a:effectLst>
            <a:outerShdw blurRad="50800" dist="38100" dir="2700000" algn="tl" rotWithShape="0">
              <a:prstClr val="black">
                <a:alpha val="40000"/>
              </a:prstClr>
            </a:outerShdw>
          </a:effectLst>
        </p:spPr>
      </p:pic>
      <p:sp>
        <p:nvSpPr>
          <p:cNvPr id="39" name="Freeform 13">
            <a:extLst>
              <a:ext uri="{FF2B5EF4-FFF2-40B4-BE49-F238E27FC236}">
                <a16:creationId xmlns:a16="http://schemas.microsoft.com/office/drawing/2014/main" id="{89B738A1-443F-0B89-1D1B-D209782FCF57}"/>
              </a:ext>
            </a:extLst>
          </p:cNvPr>
          <p:cNvSpPr/>
          <p:nvPr/>
        </p:nvSpPr>
        <p:spPr>
          <a:xfrm>
            <a:off x="7681687" y="5482739"/>
            <a:ext cx="1814294" cy="928688"/>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5"/>
            <a:stretch>
              <a:fillRect/>
            </a:stretch>
          </a:blipFill>
        </p:spPr>
        <p:txBody>
          <a:bodyPr/>
          <a:lstStyle/>
          <a:p>
            <a:endParaRPr lang="en-IE"/>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1CAF-5EE8-E15E-7BCA-679867E7CAE8}"/>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5F9038F-1671-761D-1CDA-594048A33B5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58D27B6D-81CB-834A-970A-F454AF2440D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19DAAF96-5275-6795-2538-CD9E2504A148}"/>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A2A69D6F-7A5C-3123-EE8B-905F36C8720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Win/Loss Conditions</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8680D6AE-B8E2-593F-7730-C89264C4019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grpSp>
        <p:nvGrpSpPr>
          <p:cNvPr id="10" name="Group 6">
            <a:extLst>
              <a:ext uri="{FF2B5EF4-FFF2-40B4-BE49-F238E27FC236}">
                <a16:creationId xmlns:a16="http://schemas.microsoft.com/office/drawing/2014/main" id="{E8BEFE21-8A22-BC63-C6E4-FACD1F02E787}"/>
              </a:ext>
            </a:extLst>
          </p:cNvPr>
          <p:cNvGrpSpPr/>
          <p:nvPr/>
        </p:nvGrpSpPr>
        <p:grpSpPr>
          <a:xfrm>
            <a:off x="685800" y="3314702"/>
            <a:ext cx="4386182" cy="5081675"/>
            <a:chOff x="0" y="0"/>
            <a:chExt cx="1155208" cy="1338383"/>
          </a:xfrm>
        </p:grpSpPr>
        <p:sp>
          <p:nvSpPr>
            <p:cNvPr id="11" name="Freeform 7">
              <a:extLst>
                <a:ext uri="{FF2B5EF4-FFF2-40B4-BE49-F238E27FC236}">
                  <a16:creationId xmlns:a16="http://schemas.microsoft.com/office/drawing/2014/main" id="{D5FAADA2-1A8F-6792-0DB4-DDF6440D8EE1}"/>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2" name="TextBox 8">
              <a:extLst>
                <a:ext uri="{FF2B5EF4-FFF2-40B4-BE49-F238E27FC236}">
                  <a16:creationId xmlns:a16="http://schemas.microsoft.com/office/drawing/2014/main" id="{B3F8AEAA-F12B-3AAF-06FF-95887B8A9924}"/>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grpSp>
        <p:nvGrpSpPr>
          <p:cNvPr id="13" name="Group 6">
            <a:extLst>
              <a:ext uri="{FF2B5EF4-FFF2-40B4-BE49-F238E27FC236}">
                <a16:creationId xmlns:a16="http://schemas.microsoft.com/office/drawing/2014/main" id="{3C5B0CBB-028A-4C9F-56F5-B40FED96577E}"/>
              </a:ext>
            </a:extLst>
          </p:cNvPr>
          <p:cNvGrpSpPr/>
          <p:nvPr/>
        </p:nvGrpSpPr>
        <p:grpSpPr>
          <a:xfrm>
            <a:off x="6847063" y="3314701"/>
            <a:ext cx="4386182" cy="5081675"/>
            <a:chOff x="0" y="0"/>
            <a:chExt cx="1155208" cy="1338383"/>
          </a:xfrm>
        </p:grpSpPr>
        <p:sp>
          <p:nvSpPr>
            <p:cNvPr id="14" name="Freeform 7">
              <a:extLst>
                <a:ext uri="{FF2B5EF4-FFF2-40B4-BE49-F238E27FC236}">
                  <a16:creationId xmlns:a16="http://schemas.microsoft.com/office/drawing/2014/main" id="{A5CEEBB2-ACB3-74A7-BC2C-6A7CFD131C98}"/>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dirty="0"/>
            </a:p>
          </p:txBody>
        </p:sp>
        <p:sp>
          <p:nvSpPr>
            <p:cNvPr id="15" name="TextBox 8">
              <a:extLst>
                <a:ext uri="{FF2B5EF4-FFF2-40B4-BE49-F238E27FC236}">
                  <a16:creationId xmlns:a16="http://schemas.microsoft.com/office/drawing/2014/main" id="{1DA7F32C-9F03-51E5-832F-08B73F1E27D5}"/>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16" name="TextBox 11">
            <a:extLst>
              <a:ext uri="{FF2B5EF4-FFF2-40B4-BE49-F238E27FC236}">
                <a16:creationId xmlns:a16="http://schemas.microsoft.com/office/drawing/2014/main" id="{CB864291-C4CE-DF0D-616F-D00BD903416D}"/>
              </a:ext>
            </a:extLst>
          </p:cNvPr>
          <p:cNvSpPr txBox="1"/>
          <p:nvPr/>
        </p:nvSpPr>
        <p:spPr>
          <a:xfrm>
            <a:off x="890156" y="3583721"/>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Win</a:t>
            </a:r>
          </a:p>
        </p:txBody>
      </p:sp>
      <p:sp>
        <p:nvSpPr>
          <p:cNvPr id="17" name="TextBox 23">
            <a:extLst>
              <a:ext uri="{FF2B5EF4-FFF2-40B4-BE49-F238E27FC236}">
                <a16:creationId xmlns:a16="http://schemas.microsoft.com/office/drawing/2014/main" id="{8C06CB1A-0340-C445-4F3F-03B7CAD59B50}"/>
              </a:ext>
            </a:extLst>
          </p:cNvPr>
          <p:cNvSpPr txBox="1"/>
          <p:nvPr/>
        </p:nvSpPr>
        <p:spPr>
          <a:xfrm>
            <a:off x="1107680" y="4185795"/>
            <a:ext cx="3505200"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Pat gets to the top of the island with enough money to save all his people.</a:t>
            </a:r>
          </a:p>
        </p:txBody>
      </p:sp>
      <p:sp>
        <p:nvSpPr>
          <p:cNvPr id="19" name="TextBox 11">
            <a:extLst>
              <a:ext uri="{FF2B5EF4-FFF2-40B4-BE49-F238E27FC236}">
                <a16:creationId xmlns:a16="http://schemas.microsoft.com/office/drawing/2014/main" id="{CA195715-9313-AF7A-D235-08485D659DB7}"/>
              </a:ext>
            </a:extLst>
          </p:cNvPr>
          <p:cNvSpPr txBox="1"/>
          <p:nvPr/>
        </p:nvSpPr>
        <p:spPr>
          <a:xfrm>
            <a:off x="7051419" y="3561473"/>
            <a:ext cx="3977469" cy="460575"/>
          </a:xfrm>
          <a:prstGeom prst="rect">
            <a:avLst/>
          </a:prstGeom>
        </p:spPr>
        <p:txBody>
          <a:bodyPr lIns="0" tIns="0" rIns="0" bIns="0" rtlCol="0" anchor="t">
            <a:spAutoFit/>
          </a:bodyPr>
          <a:lstStyle/>
          <a:p>
            <a:pPr marL="0" lvl="0" indent="0" algn="ctr">
              <a:lnSpc>
                <a:spcPts val="4160"/>
              </a:lnSpc>
              <a:spcBef>
                <a:spcPct val="0"/>
              </a:spcBef>
            </a:pPr>
            <a:r>
              <a:rPr lang="en-US" sz="2800" b="1" dirty="0">
                <a:solidFill>
                  <a:srgbClr val="0F1A38"/>
                </a:solidFill>
                <a:latin typeface="Hagrid Text Bold"/>
                <a:ea typeface="Hagrid Text Bold"/>
                <a:cs typeface="Hagrid Text Bold"/>
                <a:sym typeface="Hagrid Text Bold"/>
              </a:rPr>
              <a:t>Partial Win</a:t>
            </a:r>
          </a:p>
        </p:txBody>
      </p:sp>
      <p:sp>
        <p:nvSpPr>
          <p:cNvPr id="20" name="TextBox 19">
            <a:extLst>
              <a:ext uri="{FF2B5EF4-FFF2-40B4-BE49-F238E27FC236}">
                <a16:creationId xmlns:a16="http://schemas.microsoft.com/office/drawing/2014/main" id="{FCDE36BF-0397-1871-290A-02368F1659AF}"/>
              </a:ext>
            </a:extLst>
          </p:cNvPr>
          <p:cNvSpPr txBox="1"/>
          <p:nvPr/>
        </p:nvSpPr>
        <p:spPr>
          <a:xfrm>
            <a:off x="7282800" y="4177608"/>
            <a:ext cx="3505200" cy="1336456"/>
          </a:xfrm>
          <a:prstGeom prst="rect">
            <a:avLst/>
          </a:prstGeom>
        </p:spPr>
        <p:txBody>
          <a:bodyPr wrap="square" lIns="0" tIns="0" rIns="0" bIns="0" rtlCol="0" anchor="t">
            <a:spAutoFit/>
          </a:bodyPr>
          <a:lstStyle/>
          <a:p>
            <a:pPr algn="ctr">
              <a:lnSpc>
                <a:spcPts val="2700"/>
              </a:lnSpc>
            </a:pPr>
            <a:r>
              <a:rPr lang="en-US" dirty="0">
                <a:solidFill>
                  <a:srgbClr val="0F1A38"/>
                </a:solidFill>
                <a:latin typeface="Hagrid Text"/>
                <a:ea typeface="Hagrid Text"/>
                <a:cs typeface="Hagrid Text"/>
                <a:sym typeface="Hagrid Text"/>
              </a:rPr>
              <a:t>Pat gets to the top of the island, but he doesn’t have enough gold to save all his people.</a:t>
            </a:r>
            <a:endParaRPr lang="en-US" sz="1800" dirty="0">
              <a:solidFill>
                <a:srgbClr val="0F1A38"/>
              </a:solidFill>
              <a:latin typeface="Hagrid Text"/>
              <a:ea typeface="Hagrid Text"/>
              <a:cs typeface="Hagrid Text"/>
              <a:sym typeface="Hagrid Text"/>
            </a:endParaRPr>
          </a:p>
        </p:txBody>
      </p:sp>
      <p:grpSp>
        <p:nvGrpSpPr>
          <p:cNvPr id="21" name="Group 6">
            <a:extLst>
              <a:ext uri="{FF2B5EF4-FFF2-40B4-BE49-F238E27FC236}">
                <a16:creationId xmlns:a16="http://schemas.microsoft.com/office/drawing/2014/main" id="{E6C9C815-3E51-262B-A1BF-9E924CAE132D}"/>
              </a:ext>
            </a:extLst>
          </p:cNvPr>
          <p:cNvGrpSpPr/>
          <p:nvPr/>
        </p:nvGrpSpPr>
        <p:grpSpPr>
          <a:xfrm>
            <a:off x="13008325" y="3175014"/>
            <a:ext cx="4386182" cy="5081675"/>
            <a:chOff x="0" y="0"/>
            <a:chExt cx="1155208" cy="1338383"/>
          </a:xfrm>
        </p:grpSpPr>
        <p:sp>
          <p:nvSpPr>
            <p:cNvPr id="22" name="Freeform 7">
              <a:extLst>
                <a:ext uri="{FF2B5EF4-FFF2-40B4-BE49-F238E27FC236}">
                  <a16:creationId xmlns:a16="http://schemas.microsoft.com/office/drawing/2014/main" id="{598A0B86-785A-822C-94B2-B9F0E1CB7512}"/>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23" name="TextBox 8">
              <a:extLst>
                <a:ext uri="{FF2B5EF4-FFF2-40B4-BE49-F238E27FC236}">
                  <a16:creationId xmlns:a16="http://schemas.microsoft.com/office/drawing/2014/main" id="{6E6A1712-1033-6628-CD8F-7DD6485630C8}"/>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sp>
        <p:nvSpPr>
          <p:cNvPr id="24" name="TextBox 11">
            <a:extLst>
              <a:ext uri="{FF2B5EF4-FFF2-40B4-BE49-F238E27FC236}">
                <a16:creationId xmlns:a16="http://schemas.microsoft.com/office/drawing/2014/main" id="{355FB307-C60B-7F91-BFD9-6BF4E681DA77}"/>
              </a:ext>
            </a:extLst>
          </p:cNvPr>
          <p:cNvSpPr txBox="1"/>
          <p:nvPr/>
        </p:nvSpPr>
        <p:spPr>
          <a:xfrm>
            <a:off x="13219325" y="3530196"/>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Loss</a:t>
            </a:r>
          </a:p>
        </p:txBody>
      </p:sp>
      <p:sp>
        <p:nvSpPr>
          <p:cNvPr id="25" name="TextBox 24">
            <a:extLst>
              <a:ext uri="{FF2B5EF4-FFF2-40B4-BE49-F238E27FC236}">
                <a16:creationId xmlns:a16="http://schemas.microsoft.com/office/drawing/2014/main" id="{86D8299B-556C-DB02-26AF-F5497333F2D6}"/>
              </a:ext>
            </a:extLst>
          </p:cNvPr>
          <p:cNvSpPr txBox="1"/>
          <p:nvPr/>
        </p:nvSpPr>
        <p:spPr>
          <a:xfrm>
            <a:off x="13450706" y="4146331"/>
            <a:ext cx="3505200" cy="2028953"/>
          </a:xfrm>
          <a:prstGeom prst="rect">
            <a:avLst/>
          </a:prstGeom>
        </p:spPr>
        <p:txBody>
          <a:bodyPr wrap="square" lIns="0" tIns="0" rIns="0" bIns="0" rtlCol="0" anchor="t">
            <a:spAutoFit/>
          </a:bodyPr>
          <a:lstStyle/>
          <a:p>
            <a:pPr marL="285750" indent="-285750">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Pat get’s caught by the water of the sinking island;</a:t>
            </a:r>
            <a:br>
              <a:rPr lang="en-US" sz="1800" dirty="0">
                <a:solidFill>
                  <a:srgbClr val="0F1A38"/>
                </a:solidFill>
                <a:latin typeface="Hagrid Text"/>
                <a:ea typeface="Hagrid Text"/>
                <a:cs typeface="Hagrid Text"/>
                <a:sym typeface="Hagrid Text"/>
              </a:rPr>
            </a:br>
            <a:endParaRPr lang="en-US" sz="1800" dirty="0">
              <a:solidFill>
                <a:srgbClr val="0F1A38"/>
              </a:solidFill>
              <a:latin typeface="Hagrid Text"/>
              <a:ea typeface="Hagrid Text"/>
              <a:cs typeface="Hagrid Text"/>
              <a:sym typeface="Hagrid Text"/>
            </a:endParaRPr>
          </a:p>
          <a:p>
            <a:pPr marL="285750" indent="-285750">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Pat fully sinks in a quicksand.</a:t>
            </a:r>
            <a:endParaRPr lang="en-US" sz="1800" dirty="0">
              <a:solidFill>
                <a:srgbClr val="0F1A38"/>
              </a:solidFill>
              <a:latin typeface="Hagrid Text"/>
              <a:ea typeface="Hagrid Text"/>
              <a:cs typeface="Hagrid Text"/>
              <a:sym typeface="Hagrid Text"/>
            </a:endParaRPr>
          </a:p>
        </p:txBody>
      </p:sp>
      <p:pic>
        <p:nvPicPr>
          <p:cNvPr id="28" name="Picture 27" descr="Cartoon characters of a child in white and green clothes&#10;&#10;AI-generated content may be incorrect.">
            <a:extLst>
              <a:ext uri="{FF2B5EF4-FFF2-40B4-BE49-F238E27FC236}">
                <a16:creationId xmlns:a16="http://schemas.microsoft.com/office/drawing/2014/main" id="{9150530B-B54F-C873-8E93-290F6B2EB257}"/>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2105997" y="7062873"/>
            <a:ext cx="730015" cy="1258830"/>
          </a:xfrm>
          <a:prstGeom prst="rect">
            <a:avLst/>
          </a:prstGeom>
          <a:effectLst>
            <a:outerShdw blurRad="50800" dist="38100" dir="2700000" algn="tl" rotWithShape="0">
              <a:prstClr val="black">
                <a:alpha val="40000"/>
              </a:prstClr>
            </a:outerShdw>
          </a:effectLst>
        </p:spPr>
      </p:pic>
      <p:sp>
        <p:nvSpPr>
          <p:cNvPr id="29" name="Freeform 28">
            <a:extLst>
              <a:ext uri="{FF2B5EF4-FFF2-40B4-BE49-F238E27FC236}">
                <a16:creationId xmlns:a16="http://schemas.microsoft.com/office/drawing/2014/main" id="{67FE22AC-49AF-811E-8764-35EA5934C65F}"/>
              </a:ext>
            </a:extLst>
          </p:cNvPr>
          <p:cNvSpPr/>
          <p:nvPr/>
        </p:nvSpPr>
        <p:spPr>
          <a:xfrm>
            <a:off x="2768312" y="7623304"/>
            <a:ext cx="783559" cy="767169"/>
          </a:xfrm>
          <a:custGeom>
            <a:avLst/>
            <a:gdLst/>
            <a:ahLst/>
            <a:cxnLst/>
            <a:rect l="l" t="t" r="r" b="b"/>
            <a:pathLst>
              <a:path w="1573554" h="1540639">
                <a:moveTo>
                  <a:pt x="0" y="0"/>
                </a:moveTo>
                <a:lnTo>
                  <a:pt x="1573555" y="0"/>
                </a:lnTo>
                <a:lnTo>
                  <a:pt x="1573555" y="1540639"/>
                </a:lnTo>
                <a:lnTo>
                  <a:pt x="0" y="1540639"/>
                </a:lnTo>
                <a:lnTo>
                  <a:pt x="0" y="0"/>
                </a:lnTo>
                <a:close/>
              </a:path>
            </a:pathLst>
          </a:custGeom>
          <a:blipFill>
            <a:blip r:embed="rId4"/>
            <a:stretch>
              <a:fillRect/>
            </a:stretch>
          </a:blipFill>
        </p:spPr>
        <p:txBody>
          <a:bodyPr/>
          <a:lstStyle/>
          <a:p>
            <a:endParaRPr lang="en-IE"/>
          </a:p>
        </p:txBody>
      </p:sp>
      <p:pic>
        <p:nvPicPr>
          <p:cNvPr id="30" name="Picture 29" descr="Cartoon characters of a child in white and green clothes&#10;&#10;AI-generated content may be incorrect.">
            <a:extLst>
              <a:ext uri="{FF2B5EF4-FFF2-40B4-BE49-F238E27FC236}">
                <a16:creationId xmlns:a16="http://schemas.microsoft.com/office/drawing/2014/main" id="{0F66F449-AC0D-42E2-EE52-FB998A012D0A}"/>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8778992" y="7062873"/>
            <a:ext cx="730015" cy="1258830"/>
          </a:xfrm>
          <a:prstGeom prst="rect">
            <a:avLst/>
          </a:prstGeom>
          <a:effectLst>
            <a:outerShdw blurRad="50800" dist="38100" dir="2700000" algn="tl" rotWithShape="0">
              <a:prstClr val="black">
                <a:alpha val="40000"/>
              </a:prstClr>
            </a:outerShdw>
          </a:effectLst>
        </p:spPr>
      </p:pic>
      <p:pic>
        <p:nvPicPr>
          <p:cNvPr id="31" name="Picture 30" descr="Cartoon characters of a child in white and green clothes&#10;&#10;AI-generated content may be incorrect.">
            <a:extLst>
              <a:ext uri="{FF2B5EF4-FFF2-40B4-BE49-F238E27FC236}">
                <a16:creationId xmlns:a16="http://schemas.microsoft.com/office/drawing/2014/main" id="{329F6FE3-AFEC-A5BE-81B0-8EE16AE60EBF}"/>
              </a:ext>
            </a:extLst>
          </p:cNvPr>
          <p:cNvPicPr>
            <a:picLocks noChangeAspect="1"/>
          </p:cNvPicPr>
          <p:nvPr/>
        </p:nvPicPr>
        <p:blipFill>
          <a:blip r:embed="rId5" cstate="print">
            <a:extLst>
              <a:ext uri="{28A0092B-C50C-407E-A947-70E740481C1C}">
                <a14:useLocalDpi xmlns:a14="http://schemas.microsoft.com/office/drawing/2010/main" val="0"/>
              </a:ext>
            </a:extLst>
          </a:blip>
          <a:srcRect r="53857" b="34015"/>
          <a:stretch/>
        </p:blipFill>
        <p:spPr>
          <a:xfrm>
            <a:off x="14935200" y="6896100"/>
            <a:ext cx="777170" cy="1111355"/>
          </a:xfrm>
          <a:prstGeom prst="rect">
            <a:avLst/>
          </a:prstGeom>
          <a:effectLst>
            <a:outerShdw blurRad="50800" dist="38100" dir="2700000" algn="tl" rotWithShape="0">
              <a:prstClr val="black">
                <a:alpha val="40000"/>
              </a:prstClr>
            </a:outerShdw>
          </a:effectLst>
        </p:spPr>
      </p:pic>
      <p:sp>
        <p:nvSpPr>
          <p:cNvPr id="32" name="Freeform 13">
            <a:extLst>
              <a:ext uri="{FF2B5EF4-FFF2-40B4-BE49-F238E27FC236}">
                <a16:creationId xmlns:a16="http://schemas.microsoft.com/office/drawing/2014/main" id="{D3A84834-BCD2-DF62-8A84-1BEDE8E14A3B}"/>
              </a:ext>
            </a:extLst>
          </p:cNvPr>
          <p:cNvSpPr/>
          <p:nvPr/>
        </p:nvSpPr>
        <p:spPr>
          <a:xfrm>
            <a:off x="14235612" y="7134065"/>
            <a:ext cx="2059527" cy="1054216"/>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6"/>
            <a:stretch>
              <a:fillRect/>
            </a:stretch>
          </a:blipFill>
        </p:spPr>
        <p:txBody>
          <a:bodyPr/>
          <a:lstStyle/>
          <a:p>
            <a:endParaRPr lang="en-IE"/>
          </a:p>
        </p:txBody>
      </p:sp>
    </p:spTree>
    <p:extLst>
      <p:ext uri="{BB962C8B-B14F-4D97-AF65-F5344CB8AC3E}">
        <p14:creationId xmlns:p14="http://schemas.microsoft.com/office/powerpoint/2010/main" val="142054988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186C5-5664-42CB-12D9-850070F58C53}"/>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FDD6453-F2E9-4764-B23E-63BEE8D5FBF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9D1094BD-4530-F05B-1403-014D90E70A0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1A994FCA-E59C-4E2E-DBE5-99730372D0A0}"/>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7D2A9961-39FC-71F0-17A6-FE6DE09A82D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Level Design – The Island</a:t>
            </a:r>
          </a:p>
        </p:txBody>
      </p:sp>
      <p:pic>
        <p:nvPicPr>
          <p:cNvPr id="3" name="Picture 2">
            <a:extLst>
              <a:ext uri="{FF2B5EF4-FFF2-40B4-BE49-F238E27FC236}">
                <a16:creationId xmlns:a16="http://schemas.microsoft.com/office/drawing/2014/main" id="{4A2FC199-EDC3-566C-BCF8-5E622AD96636}"/>
              </a:ext>
            </a:extLst>
          </p:cNvPr>
          <p:cNvPicPr>
            <a:picLocks noChangeAspect="1"/>
          </p:cNvPicPr>
          <p:nvPr/>
        </p:nvPicPr>
        <p:blipFill>
          <a:blip r:embed="rId3"/>
          <a:stretch>
            <a:fillRect/>
          </a:stretch>
        </p:blipFill>
        <p:spPr>
          <a:xfrm>
            <a:off x="268293" y="7693377"/>
            <a:ext cx="6016614" cy="225623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05AC9A4-A658-5E00-340F-6EBF998DCB21}"/>
              </a:ext>
            </a:extLst>
          </p:cNvPr>
          <p:cNvPicPr>
            <a:picLocks noChangeAspect="1"/>
          </p:cNvPicPr>
          <p:nvPr/>
        </p:nvPicPr>
        <p:blipFill>
          <a:blip r:embed="rId4"/>
          <a:stretch>
            <a:fillRect/>
          </a:stretch>
        </p:blipFill>
        <p:spPr>
          <a:xfrm>
            <a:off x="914400" y="2668412"/>
            <a:ext cx="4724400" cy="4632365"/>
          </a:xfrm>
          <a:prstGeom prst="rect">
            <a:avLst/>
          </a:prstGeom>
          <a:ln>
            <a:noFill/>
          </a:ln>
          <a:effectLst>
            <a:outerShdw blurRad="292100" dist="139700" dir="2700000" algn="tl" rotWithShape="0">
              <a:srgbClr val="333333">
                <a:alpha val="65000"/>
              </a:srgbClr>
            </a:outerShdw>
          </a:effectLst>
        </p:spPr>
      </p:pic>
      <p:sp>
        <p:nvSpPr>
          <p:cNvPr id="6" name="TextBox 14">
            <a:extLst>
              <a:ext uri="{FF2B5EF4-FFF2-40B4-BE49-F238E27FC236}">
                <a16:creationId xmlns:a16="http://schemas.microsoft.com/office/drawing/2014/main" id="{6CA86575-E553-31B3-6710-4B6A095A114E}"/>
              </a:ext>
            </a:extLst>
          </p:cNvPr>
          <p:cNvSpPr txBox="1"/>
          <p:nvPr/>
        </p:nvSpPr>
        <p:spPr>
          <a:xfrm>
            <a:off x="6064804" y="2933700"/>
            <a:ext cx="5885901" cy="2375202"/>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An island</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Pat will start from the shore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Find the treasure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Be exposed to challenges</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Challenges get progressively harder</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Pat is led to the top of the mountain</a:t>
            </a:r>
          </a:p>
          <a:p>
            <a:pPr marL="285750" indent="-285750" algn="l">
              <a:lnSpc>
                <a:spcPts val="2700"/>
              </a:lnSpc>
              <a:buFont typeface="Arial" panose="020B0604020202020204" pitchFamily="34" charset="0"/>
              <a:buChar char="•"/>
            </a:pPr>
            <a:endParaRPr lang="en-US" sz="1800" b="1" dirty="0">
              <a:solidFill>
                <a:srgbClr val="0F1A38"/>
              </a:solidFill>
              <a:latin typeface="Hagrid Text"/>
              <a:ea typeface="Hagrid Text"/>
              <a:cs typeface="Hagrid Text"/>
              <a:sym typeface="Hagrid Text"/>
            </a:endParaRPr>
          </a:p>
        </p:txBody>
      </p:sp>
      <p:pic>
        <p:nvPicPr>
          <p:cNvPr id="8" name="Picture 7">
            <a:extLst>
              <a:ext uri="{FF2B5EF4-FFF2-40B4-BE49-F238E27FC236}">
                <a16:creationId xmlns:a16="http://schemas.microsoft.com/office/drawing/2014/main" id="{CA2158D7-B146-8915-10E1-F3EC74D90836}"/>
              </a:ext>
            </a:extLst>
          </p:cNvPr>
          <p:cNvPicPr>
            <a:picLocks noChangeAspect="1"/>
          </p:cNvPicPr>
          <p:nvPr/>
        </p:nvPicPr>
        <p:blipFill>
          <a:blip r:embed="rId5"/>
          <a:stretch>
            <a:fillRect/>
          </a:stretch>
        </p:blipFill>
        <p:spPr>
          <a:xfrm>
            <a:off x="10121595" y="5844306"/>
            <a:ext cx="8166405" cy="4386422"/>
          </a:xfrm>
          <a:prstGeom prst="rect">
            <a:avLst/>
          </a:prstGeom>
        </p:spPr>
      </p:pic>
      <p:sp>
        <p:nvSpPr>
          <p:cNvPr id="27" name="TextBox 8">
            <a:extLst>
              <a:ext uri="{FF2B5EF4-FFF2-40B4-BE49-F238E27FC236}">
                <a16:creationId xmlns:a16="http://schemas.microsoft.com/office/drawing/2014/main" id="{5E6719FB-8F80-B31B-6FBF-AC5FE5DEEEEC}"/>
              </a:ext>
            </a:extLst>
          </p:cNvPr>
          <p:cNvSpPr txBox="1"/>
          <p:nvPr/>
        </p:nvSpPr>
        <p:spPr>
          <a:xfrm>
            <a:off x="685800" y="3133876"/>
            <a:ext cx="4386182" cy="5262502"/>
          </a:xfrm>
          <a:prstGeom prst="rect">
            <a:avLst/>
          </a:prstGeom>
        </p:spPr>
        <p:txBody>
          <a:bodyPr lIns="50800" tIns="50800" rIns="50800" bIns="50800" rtlCol="0" anchor="ctr"/>
          <a:lstStyle/>
          <a:p>
            <a:pPr algn="ctr">
              <a:lnSpc>
                <a:spcPts val="3359"/>
              </a:lnSpc>
            </a:pPr>
            <a:endParaRPr/>
          </a:p>
        </p:txBody>
      </p:sp>
      <p:sp>
        <p:nvSpPr>
          <p:cNvPr id="29" name="Freeform 7">
            <a:extLst>
              <a:ext uri="{FF2B5EF4-FFF2-40B4-BE49-F238E27FC236}">
                <a16:creationId xmlns:a16="http://schemas.microsoft.com/office/drawing/2014/main" id="{446EF9E5-965E-7088-A786-675FEF152425}"/>
              </a:ext>
            </a:extLst>
          </p:cNvPr>
          <p:cNvSpPr/>
          <p:nvPr/>
        </p:nvSpPr>
        <p:spPr>
          <a:xfrm>
            <a:off x="574979" y="4319487"/>
            <a:ext cx="1406222" cy="1570737"/>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noFill/>
          <a:ln w="57150" cap="rnd">
            <a:solidFill>
              <a:srgbClr val="FF4F63"/>
            </a:solidFill>
            <a:prstDash val="dash"/>
            <a:round/>
          </a:ln>
        </p:spPr>
        <p:txBody>
          <a:bodyPr/>
          <a:lstStyle/>
          <a:p>
            <a:endParaRPr lang="en-IE"/>
          </a:p>
        </p:txBody>
      </p:sp>
      <p:cxnSp>
        <p:nvCxnSpPr>
          <p:cNvPr id="31" name="Connector: Elbow 30">
            <a:extLst>
              <a:ext uri="{FF2B5EF4-FFF2-40B4-BE49-F238E27FC236}">
                <a16:creationId xmlns:a16="http://schemas.microsoft.com/office/drawing/2014/main" id="{B989F85E-C8B0-489B-4562-B90E92616076}"/>
              </a:ext>
            </a:extLst>
          </p:cNvPr>
          <p:cNvCxnSpPr>
            <a:cxnSpLocks/>
            <a:endCxn id="8" idx="1"/>
          </p:cNvCxnSpPr>
          <p:nvPr/>
        </p:nvCxnSpPr>
        <p:spPr>
          <a:xfrm>
            <a:off x="1981201" y="5143500"/>
            <a:ext cx="8140394" cy="2894017"/>
          </a:xfrm>
          <a:prstGeom prst="bentConnector3">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57511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F6A93-C2E2-DFA5-1227-910A51C4BA17}"/>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F5E204DD-63C1-4A6F-57B0-01833E9A0C50}"/>
              </a:ext>
            </a:extLst>
          </p:cNvPr>
          <p:cNvGrpSpPr/>
          <p:nvPr/>
        </p:nvGrpSpPr>
        <p:grpSpPr>
          <a:xfrm>
            <a:off x="19087" y="-9525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3987B5B6-E706-7209-C426-54ACF9B0392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C7ED978-A321-8517-D666-8B29A7F71F2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37046E64-5919-F3F5-F7E2-1D63CF987EC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Level Design – Pat’s Path</a:t>
            </a:r>
          </a:p>
        </p:txBody>
      </p:sp>
      <p:pic>
        <p:nvPicPr>
          <p:cNvPr id="5" name="Picture 4">
            <a:extLst>
              <a:ext uri="{FF2B5EF4-FFF2-40B4-BE49-F238E27FC236}">
                <a16:creationId xmlns:a16="http://schemas.microsoft.com/office/drawing/2014/main" id="{65F7DE4D-5D2C-26EA-EBC8-BDEB2B274877}"/>
              </a:ext>
            </a:extLst>
          </p:cNvPr>
          <p:cNvPicPr>
            <a:picLocks noChangeAspect="1"/>
          </p:cNvPicPr>
          <p:nvPr/>
        </p:nvPicPr>
        <p:blipFill>
          <a:blip r:embed="rId3"/>
          <a:stretch>
            <a:fillRect/>
          </a:stretch>
        </p:blipFill>
        <p:spPr>
          <a:xfrm>
            <a:off x="4236005" y="2668412"/>
            <a:ext cx="7620000" cy="7471556"/>
          </a:xfrm>
          <a:prstGeom prst="rect">
            <a:avLst/>
          </a:prstGeom>
          <a:ln>
            <a:noFill/>
          </a:ln>
          <a:effectLst>
            <a:outerShdw blurRad="292100" dist="139700" dir="2700000" algn="tl" rotWithShape="0">
              <a:srgbClr val="333333">
                <a:alpha val="65000"/>
              </a:srgbClr>
            </a:outerShdw>
          </a:effectLst>
        </p:spPr>
      </p:pic>
      <p:sp>
        <p:nvSpPr>
          <p:cNvPr id="6" name="TextBox 14">
            <a:extLst>
              <a:ext uri="{FF2B5EF4-FFF2-40B4-BE49-F238E27FC236}">
                <a16:creationId xmlns:a16="http://schemas.microsoft.com/office/drawing/2014/main" id="{7AD9466A-42ED-F8C8-6877-C27F22641E50}"/>
              </a:ext>
            </a:extLst>
          </p:cNvPr>
          <p:cNvSpPr txBox="1"/>
          <p:nvPr/>
        </p:nvSpPr>
        <p:spPr>
          <a:xfrm>
            <a:off x="552331" y="6106991"/>
            <a:ext cx="3127051" cy="29771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Quicksand “tutorial”</a:t>
            </a:r>
          </a:p>
        </p:txBody>
      </p:sp>
      <p:sp>
        <p:nvSpPr>
          <p:cNvPr id="27" name="TextBox 8">
            <a:extLst>
              <a:ext uri="{FF2B5EF4-FFF2-40B4-BE49-F238E27FC236}">
                <a16:creationId xmlns:a16="http://schemas.microsoft.com/office/drawing/2014/main" id="{28251BA7-DF52-276E-45D6-1DE5090B46D5}"/>
              </a:ext>
            </a:extLst>
          </p:cNvPr>
          <p:cNvSpPr txBox="1"/>
          <p:nvPr/>
        </p:nvSpPr>
        <p:spPr>
          <a:xfrm>
            <a:off x="685800" y="3133876"/>
            <a:ext cx="4386182" cy="5262502"/>
          </a:xfrm>
          <a:prstGeom prst="rect">
            <a:avLst/>
          </a:prstGeom>
        </p:spPr>
        <p:txBody>
          <a:bodyPr lIns="50800" tIns="50800" rIns="50800" bIns="50800" rtlCol="0" anchor="ctr"/>
          <a:lstStyle/>
          <a:p>
            <a:pPr algn="ctr">
              <a:lnSpc>
                <a:spcPts val="3359"/>
              </a:lnSpc>
            </a:pPr>
            <a:endParaRPr dirty="0"/>
          </a:p>
        </p:txBody>
      </p:sp>
      <p:sp>
        <p:nvSpPr>
          <p:cNvPr id="4" name="Freeform: Shape 3">
            <a:extLst>
              <a:ext uri="{FF2B5EF4-FFF2-40B4-BE49-F238E27FC236}">
                <a16:creationId xmlns:a16="http://schemas.microsoft.com/office/drawing/2014/main" id="{251EF5FE-3DF4-AAF0-CBB2-39AB95220A7A}"/>
              </a:ext>
            </a:extLst>
          </p:cNvPr>
          <p:cNvSpPr/>
          <p:nvPr/>
        </p:nvSpPr>
        <p:spPr>
          <a:xfrm>
            <a:off x="4847771" y="5471886"/>
            <a:ext cx="3862097" cy="2830382"/>
          </a:xfrm>
          <a:custGeom>
            <a:avLst/>
            <a:gdLst>
              <a:gd name="connsiteX0" fmla="*/ 0 w 3862097"/>
              <a:gd name="connsiteY0" fmla="*/ 624114 h 2830382"/>
              <a:gd name="connsiteX1" fmla="*/ 406400 w 3862097"/>
              <a:gd name="connsiteY1" fmla="*/ 1843314 h 2830382"/>
              <a:gd name="connsiteX2" fmla="*/ 2336800 w 3862097"/>
              <a:gd name="connsiteY2" fmla="*/ 2830285 h 2830382"/>
              <a:gd name="connsiteX3" fmla="*/ 2699658 w 3862097"/>
              <a:gd name="connsiteY3" fmla="*/ 1901371 h 2830382"/>
              <a:gd name="connsiteX4" fmla="*/ 3860800 w 3862097"/>
              <a:gd name="connsiteY4" fmla="*/ 1480457 h 2830382"/>
              <a:gd name="connsiteX5" fmla="*/ 2931886 w 3862097"/>
              <a:gd name="connsiteY5" fmla="*/ 0 h 28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2097" h="2830382">
                <a:moveTo>
                  <a:pt x="0" y="624114"/>
                </a:moveTo>
                <a:cubicBezTo>
                  <a:pt x="8466" y="1049866"/>
                  <a:pt x="16933" y="1475619"/>
                  <a:pt x="406400" y="1843314"/>
                </a:cubicBezTo>
                <a:cubicBezTo>
                  <a:pt x="795867" y="2211009"/>
                  <a:pt x="1954591" y="2820609"/>
                  <a:pt x="2336800" y="2830285"/>
                </a:cubicBezTo>
                <a:cubicBezTo>
                  <a:pt x="2719009" y="2839961"/>
                  <a:pt x="2445658" y="2126342"/>
                  <a:pt x="2699658" y="1901371"/>
                </a:cubicBezTo>
                <a:cubicBezTo>
                  <a:pt x="2953658" y="1676400"/>
                  <a:pt x="3822095" y="1797352"/>
                  <a:pt x="3860800" y="1480457"/>
                </a:cubicBezTo>
                <a:cubicBezTo>
                  <a:pt x="3899505" y="1163562"/>
                  <a:pt x="3060095" y="224971"/>
                  <a:pt x="2931886" y="0"/>
                </a:cubicBezTo>
              </a:path>
            </a:pathLst>
          </a:custGeom>
          <a:noFill/>
          <a:ln w="76200">
            <a:solidFill>
              <a:srgbClr val="FF4F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14">
            <a:extLst>
              <a:ext uri="{FF2B5EF4-FFF2-40B4-BE49-F238E27FC236}">
                <a16:creationId xmlns:a16="http://schemas.microsoft.com/office/drawing/2014/main" id="{B0BA1753-95A5-D3AE-C8D2-513CB31E8B22}"/>
              </a:ext>
            </a:extLst>
          </p:cNvPr>
          <p:cNvSpPr txBox="1"/>
          <p:nvPr/>
        </p:nvSpPr>
        <p:spPr>
          <a:xfrm>
            <a:off x="1209885" y="7102829"/>
            <a:ext cx="2821746" cy="29771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Moving Platforms</a:t>
            </a:r>
          </a:p>
        </p:txBody>
      </p:sp>
      <p:cxnSp>
        <p:nvCxnSpPr>
          <p:cNvPr id="10" name="Straight Arrow Connector 9">
            <a:extLst>
              <a:ext uri="{FF2B5EF4-FFF2-40B4-BE49-F238E27FC236}">
                <a16:creationId xmlns:a16="http://schemas.microsoft.com/office/drawing/2014/main" id="{2414BC25-2F9A-DE93-6E20-57D031F24382}"/>
              </a:ext>
            </a:extLst>
          </p:cNvPr>
          <p:cNvCxnSpPr>
            <a:cxnSpLocks/>
          </p:cNvCxnSpPr>
          <p:nvPr/>
        </p:nvCxnSpPr>
        <p:spPr>
          <a:xfrm>
            <a:off x="3352800" y="6255846"/>
            <a:ext cx="1371600"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DADA67-2743-EA69-C3A8-691C5E98942A}"/>
              </a:ext>
            </a:extLst>
          </p:cNvPr>
          <p:cNvCxnSpPr>
            <a:cxnSpLocks/>
          </p:cNvCxnSpPr>
          <p:nvPr/>
        </p:nvCxnSpPr>
        <p:spPr>
          <a:xfrm flipV="1">
            <a:off x="3550205" y="6887077"/>
            <a:ext cx="1297566" cy="364607"/>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0292F2FF-D445-2284-60A0-CAFA2798A2D3}"/>
              </a:ext>
            </a:extLst>
          </p:cNvPr>
          <p:cNvSpPr txBox="1"/>
          <p:nvPr/>
        </p:nvSpPr>
        <p:spPr>
          <a:xfrm>
            <a:off x="470150" y="8148826"/>
            <a:ext cx="3550205" cy="643959"/>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Heavy Marine’s attack </a:t>
            </a:r>
          </a:p>
          <a:p>
            <a:pPr algn="ctr">
              <a:lnSpc>
                <a:spcPts val="2700"/>
              </a:lnSpc>
            </a:pPr>
            <a:r>
              <a:rPr lang="en-US" sz="1800" b="1" dirty="0">
                <a:solidFill>
                  <a:srgbClr val="0F1A38"/>
                </a:solidFill>
                <a:latin typeface="Hagrid Text"/>
                <a:ea typeface="Hagrid Text"/>
                <a:cs typeface="Hagrid Text"/>
                <a:sym typeface="Hagrid Text"/>
              </a:rPr>
              <a:t>f</a:t>
            </a:r>
            <a:r>
              <a:rPr lang="en-US" b="1" dirty="0">
                <a:solidFill>
                  <a:srgbClr val="0F1A38"/>
                </a:solidFill>
                <a:latin typeface="Hagrid Text"/>
                <a:ea typeface="Hagrid Text"/>
                <a:cs typeface="Hagrid Text"/>
                <a:sym typeface="Hagrid Text"/>
              </a:rPr>
              <a:t>rom ships</a:t>
            </a:r>
            <a:endParaRPr lang="en-US" sz="1800" b="1" dirty="0">
              <a:solidFill>
                <a:srgbClr val="0F1A38"/>
              </a:solidFill>
              <a:latin typeface="Hagrid Text"/>
              <a:ea typeface="Hagrid Text"/>
              <a:cs typeface="Hagrid Text"/>
              <a:sym typeface="Hagrid Text"/>
            </a:endParaRPr>
          </a:p>
        </p:txBody>
      </p:sp>
      <p:cxnSp>
        <p:nvCxnSpPr>
          <p:cNvPr id="15" name="Straight Arrow Connector 14">
            <a:extLst>
              <a:ext uri="{FF2B5EF4-FFF2-40B4-BE49-F238E27FC236}">
                <a16:creationId xmlns:a16="http://schemas.microsoft.com/office/drawing/2014/main" id="{7FF27C8D-6EC2-72AA-11EA-7098525C25EF}"/>
              </a:ext>
            </a:extLst>
          </p:cNvPr>
          <p:cNvCxnSpPr>
            <a:cxnSpLocks/>
          </p:cNvCxnSpPr>
          <p:nvPr/>
        </p:nvCxnSpPr>
        <p:spPr>
          <a:xfrm flipV="1">
            <a:off x="3822635" y="8012968"/>
            <a:ext cx="1935147" cy="446403"/>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4">
            <a:extLst>
              <a:ext uri="{FF2B5EF4-FFF2-40B4-BE49-F238E27FC236}">
                <a16:creationId xmlns:a16="http://schemas.microsoft.com/office/drawing/2014/main" id="{58BCB1CA-7498-267E-6668-FE24809F9BDB}"/>
              </a:ext>
            </a:extLst>
          </p:cNvPr>
          <p:cNvSpPr txBox="1"/>
          <p:nvPr/>
        </p:nvSpPr>
        <p:spPr>
          <a:xfrm>
            <a:off x="12060379" y="7406442"/>
            <a:ext cx="3550205" cy="297710"/>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Platforms +  Marines</a:t>
            </a:r>
          </a:p>
        </p:txBody>
      </p:sp>
      <p:cxnSp>
        <p:nvCxnSpPr>
          <p:cNvPr id="19" name="Straight Arrow Connector 18">
            <a:extLst>
              <a:ext uri="{FF2B5EF4-FFF2-40B4-BE49-F238E27FC236}">
                <a16:creationId xmlns:a16="http://schemas.microsoft.com/office/drawing/2014/main" id="{FA6D6EFA-D4D4-09E7-8CC5-6ACA876409A2}"/>
              </a:ext>
            </a:extLst>
          </p:cNvPr>
          <p:cNvCxnSpPr>
            <a:cxnSpLocks/>
          </p:cNvCxnSpPr>
          <p:nvPr/>
        </p:nvCxnSpPr>
        <p:spPr>
          <a:xfrm flipH="1">
            <a:off x="7848600" y="7474885"/>
            <a:ext cx="4211779"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BAD2D1-BEBE-3841-6D0C-6912866AC114}"/>
              </a:ext>
            </a:extLst>
          </p:cNvPr>
          <p:cNvCxnSpPr>
            <a:cxnSpLocks/>
          </p:cNvCxnSpPr>
          <p:nvPr/>
        </p:nvCxnSpPr>
        <p:spPr>
          <a:xfrm flipH="1">
            <a:off x="8458200" y="6071346"/>
            <a:ext cx="4211779" cy="0"/>
          </a:xfrm>
          <a:prstGeom prst="straightConnector1">
            <a:avLst/>
          </a:prstGeom>
          <a:ln w="57150">
            <a:solidFill>
              <a:srgbClr val="FF4F6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14">
            <a:extLst>
              <a:ext uri="{FF2B5EF4-FFF2-40B4-BE49-F238E27FC236}">
                <a16:creationId xmlns:a16="http://schemas.microsoft.com/office/drawing/2014/main" id="{163C4637-73CD-4339-132A-DF51DB278158}"/>
              </a:ext>
            </a:extLst>
          </p:cNvPr>
          <p:cNvSpPr txBox="1"/>
          <p:nvPr/>
        </p:nvSpPr>
        <p:spPr>
          <a:xfrm>
            <a:off x="12443403" y="5933866"/>
            <a:ext cx="3550205" cy="297710"/>
          </a:xfrm>
          <a:prstGeom prst="rect">
            <a:avLst/>
          </a:prstGeom>
        </p:spPr>
        <p:txBody>
          <a:bodyPr wrap="square" lIns="0" tIns="0" rIns="0" bIns="0" rtlCol="0" anchor="t">
            <a:spAutoFit/>
          </a:bodyPr>
          <a:lstStyle/>
          <a:p>
            <a:pPr algn="ctr">
              <a:lnSpc>
                <a:spcPts val="2700"/>
              </a:lnSpc>
            </a:pPr>
            <a:r>
              <a:rPr lang="en-US" sz="1800" b="1" dirty="0">
                <a:solidFill>
                  <a:srgbClr val="0F1A38"/>
                </a:solidFill>
                <a:latin typeface="Hagrid Text"/>
                <a:ea typeface="Hagrid Text"/>
                <a:cs typeface="Hagrid Text"/>
                <a:sym typeface="Hagrid Text"/>
              </a:rPr>
              <a:t>Quicksand + Marines</a:t>
            </a:r>
          </a:p>
        </p:txBody>
      </p:sp>
      <p:grpSp>
        <p:nvGrpSpPr>
          <p:cNvPr id="23" name="Group 6">
            <a:extLst>
              <a:ext uri="{FF2B5EF4-FFF2-40B4-BE49-F238E27FC236}">
                <a16:creationId xmlns:a16="http://schemas.microsoft.com/office/drawing/2014/main" id="{8A0AF616-F2D4-076B-9298-08D63120B83B}"/>
              </a:ext>
            </a:extLst>
          </p:cNvPr>
          <p:cNvGrpSpPr/>
          <p:nvPr/>
        </p:nvGrpSpPr>
        <p:grpSpPr>
          <a:xfrm>
            <a:off x="7315200" y="5062226"/>
            <a:ext cx="880043" cy="819320"/>
            <a:chOff x="0" y="0"/>
            <a:chExt cx="4245620" cy="4245620"/>
          </a:xfrm>
        </p:grpSpPr>
        <p:grpSp>
          <p:nvGrpSpPr>
            <p:cNvPr id="24" name="Group 7">
              <a:extLst>
                <a:ext uri="{FF2B5EF4-FFF2-40B4-BE49-F238E27FC236}">
                  <a16:creationId xmlns:a16="http://schemas.microsoft.com/office/drawing/2014/main" id="{D19C0BBC-DAEB-2B47-B423-E38F8AF8A2FF}"/>
                </a:ext>
              </a:extLst>
            </p:cNvPr>
            <p:cNvGrpSpPr/>
            <p:nvPr/>
          </p:nvGrpSpPr>
          <p:grpSpPr>
            <a:xfrm rot="2700000">
              <a:off x="621757" y="621757"/>
              <a:ext cx="3002107" cy="3002107"/>
              <a:chOff x="0" y="0"/>
              <a:chExt cx="812800" cy="812800"/>
            </a:xfrm>
          </p:grpSpPr>
          <p:sp>
            <p:nvSpPr>
              <p:cNvPr id="26" name="Freeform 8">
                <a:extLst>
                  <a:ext uri="{FF2B5EF4-FFF2-40B4-BE49-F238E27FC236}">
                    <a16:creationId xmlns:a16="http://schemas.microsoft.com/office/drawing/2014/main" id="{AAD7D551-435F-C36A-C35B-B11A67AAC9BB}"/>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28" name="TextBox 9">
                <a:extLst>
                  <a:ext uri="{FF2B5EF4-FFF2-40B4-BE49-F238E27FC236}">
                    <a16:creationId xmlns:a16="http://schemas.microsoft.com/office/drawing/2014/main" id="{73F10F07-1029-EA22-3A35-CDE340E0FA45}"/>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25" name="TextBox 10">
              <a:extLst>
                <a:ext uri="{FF2B5EF4-FFF2-40B4-BE49-F238E27FC236}">
                  <a16:creationId xmlns:a16="http://schemas.microsoft.com/office/drawing/2014/main" id="{C7B36758-7FF4-F8AB-FE2A-7B67DE57CFF2}"/>
                </a:ext>
              </a:extLst>
            </p:cNvPr>
            <p:cNvSpPr txBox="1"/>
            <p:nvPr/>
          </p:nvSpPr>
          <p:spPr>
            <a:xfrm>
              <a:off x="928118" y="1494160"/>
              <a:ext cx="2389384" cy="1238250"/>
            </a:xfrm>
            <a:prstGeom prst="rect">
              <a:avLst/>
            </a:prstGeom>
          </p:spPr>
          <p:txBody>
            <a:bodyPr lIns="0" tIns="0" rIns="0" bIns="0" rtlCol="0" anchor="t">
              <a:spAutoFit/>
            </a:bodyPr>
            <a:lstStyle/>
            <a:p>
              <a:pPr marL="0" lvl="0" indent="0" algn="ctr">
                <a:lnSpc>
                  <a:spcPts val="7200"/>
                </a:lnSpc>
                <a:spcBef>
                  <a:spcPct val="0"/>
                </a:spcBef>
              </a:pPr>
              <a:endParaRPr lang="en-US" sz="6000" dirty="0">
                <a:solidFill>
                  <a:srgbClr val="FFFFFF"/>
                </a:solidFill>
                <a:latin typeface="Waterlily"/>
                <a:ea typeface="Waterlily"/>
                <a:cs typeface="Waterlily"/>
                <a:sym typeface="Waterlily"/>
              </a:endParaRPr>
            </a:p>
          </p:txBody>
        </p:sp>
      </p:grpSp>
    </p:spTree>
    <p:extLst>
      <p:ext uri="{BB962C8B-B14F-4D97-AF65-F5344CB8AC3E}">
        <p14:creationId xmlns:p14="http://schemas.microsoft.com/office/powerpoint/2010/main" val="3074300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BD962-5A4C-088C-DCD4-701DB86DB09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0CAC001-3375-81B6-F973-654A44DE2C5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180894E3-FADE-0667-1589-8A8072BAC92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F4626E0A-73D7-B330-7362-432F930F674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3" name="TextBox 11">
            <a:extLst>
              <a:ext uri="{FF2B5EF4-FFF2-40B4-BE49-F238E27FC236}">
                <a16:creationId xmlns:a16="http://schemas.microsoft.com/office/drawing/2014/main" id="{747C883C-A8DF-A432-A349-1C0E01873340}"/>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Development Tracking &amp; Source Control</a:t>
            </a:r>
          </a:p>
        </p:txBody>
      </p:sp>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EEBD3A33-A4A9-FAFA-3FC4-66964D2BD0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TextBox 14">
            <a:extLst>
              <a:ext uri="{FF2B5EF4-FFF2-40B4-BE49-F238E27FC236}">
                <a16:creationId xmlns:a16="http://schemas.microsoft.com/office/drawing/2014/main" id="{51D69C2E-EE19-5650-67FA-ABB5DFAC9943}"/>
              </a:ext>
            </a:extLst>
          </p:cNvPr>
          <p:cNvSpPr txBox="1"/>
          <p:nvPr/>
        </p:nvSpPr>
        <p:spPr>
          <a:xfrm>
            <a:off x="1094980" y="3386837"/>
            <a:ext cx="5885901" cy="3413948"/>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GitHub Repository</a:t>
            </a:r>
          </a:p>
          <a:p>
            <a:pPr marL="285750" indent="-285750" algn="l">
              <a:lnSpc>
                <a:spcPts val="2700"/>
              </a:lnSpc>
              <a:buFont typeface="Arial" panose="020B0604020202020204" pitchFamily="34" charset="0"/>
              <a:buChar char="•"/>
            </a:pPr>
            <a:r>
              <a:rPr lang="en-US" sz="1800" b="1" dirty="0">
                <a:solidFill>
                  <a:srgbClr val="0F1A38"/>
                </a:solidFill>
                <a:latin typeface="Hagrid Text"/>
                <a:ea typeface="Hagrid Text"/>
                <a:cs typeface="Hagrid Text"/>
                <a:sym typeface="Hagrid Text"/>
              </a:rPr>
              <a:t>Kanban Board (GitHub Project)</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1 task at a time</a:t>
            </a:r>
          </a:p>
          <a:p>
            <a:pPr marL="285750" indent="-285750" algn="l">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4 columns: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Beta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Alpha</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In Progress</a:t>
            </a:r>
          </a:p>
          <a:p>
            <a:pPr marL="742950" lvl="1" indent="-285750">
              <a:lnSpc>
                <a:spcPts val="2700"/>
              </a:lnSpc>
              <a:buFont typeface="Arial" panose="020B0604020202020204" pitchFamily="34" charset="0"/>
              <a:buChar char="•"/>
            </a:pPr>
            <a:r>
              <a:rPr lang="en-US" b="1" dirty="0">
                <a:solidFill>
                  <a:srgbClr val="0F1A38"/>
                </a:solidFill>
                <a:latin typeface="Hagrid Text"/>
                <a:ea typeface="Hagrid Text"/>
                <a:cs typeface="Hagrid Text"/>
                <a:sym typeface="Hagrid Text"/>
              </a:rPr>
              <a:t>Done</a:t>
            </a:r>
          </a:p>
          <a:p>
            <a:pPr marL="285750" indent="-285750">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p:txBody>
      </p:sp>
      <p:pic>
        <p:nvPicPr>
          <p:cNvPr id="8" name="Picture 7">
            <a:extLst>
              <a:ext uri="{FF2B5EF4-FFF2-40B4-BE49-F238E27FC236}">
                <a16:creationId xmlns:a16="http://schemas.microsoft.com/office/drawing/2014/main" id="{12B71F3B-FC57-758A-D30F-0186E870B3AC}"/>
              </a:ext>
            </a:extLst>
          </p:cNvPr>
          <p:cNvPicPr>
            <a:picLocks noChangeAspect="1"/>
          </p:cNvPicPr>
          <p:nvPr/>
        </p:nvPicPr>
        <p:blipFill>
          <a:blip r:embed="rId3"/>
          <a:stretch>
            <a:fillRect/>
          </a:stretch>
        </p:blipFill>
        <p:spPr>
          <a:xfrm>
            <a:off x="4037930" y="4978400"/>
            <a:ext cx="7580155" cy="504408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887EA15-4318-7D8E-7FD0-DF220BA3DDF5}"/>
              </a:ext>
            </a:extLst>
          </p:cNvPr>
          <p:cNvPicPr>
            <a:picLocks noChangeAspect="1"/>
          </p:cNvPicPr>
          <p:nvPr/>
        </p:nvPicPr>
        <p:blipFill>
          <a:blip r:embed="rId4"/>
          <a:stretch>
            <a:fillRect/>
          </a:stretch>
        </p:blipFill>
        <p:spPr>
          <a:xfrm>
            <a:off x="8591967" y="3222881"/>
            <a:ext cx="9146952" cy="55997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72500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C991D-DB8F-52C6-F97C-ED07D85A0A48}"/>
            </a:ext>
          </a:extLst>
        </p:cNvPr>
        <p:cNvGrpSpPr/>
        <p:nvPr/>
      </p:nvGrpSpPr>
      <p:grpSpPr>
        <a:xfrm>
          <a:off x="0" y="0"/>
          <a:ext cx="0" cy="0"/>
          <a:chOff x="0" y="0"/>
          <a:chExt cx="0" cy="0"/>
        </a:xfrm>
      </p:grpSpPr>
      <p:pic>
        <p:nvPicPr>
          <p:cNvPr id="10" name="Picture 9" descr="A sailboat in the ocean&#10;&#10;AI-generated content may be incorrect.">
            <a:extLst>
              <a:ext uri="{FF2B5EF4-FFF2-40B4-BE49-F238E27FC236}">
                <a16:creationId xmlns:a16="http://schemas.microsoft.com/office/drawing/2014/main" id="{C3BAF4BC-21E0-7E8E-8BEC-7ED5FF799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35626" cy="10477500"/>
          </a:xfrm>
          <a:prstGeom prst="rect">
            <a:avLst/>
          </a:prstGeom>
        </p:spPr>
      </p:pic>
      <p:grpSp>
        <p:nvGrpSpPr>
          <p:cNvPr id="3" name="Group 3">
            <a:extLst>
              <a:ext uri="{FF2B5EF4-FFF2-40B4-BE49-F238E27FC236}">
                <a16:creationId xmlns:a16="http://schemas.microsoft.com/office/drawing/2014/main" id="{7D4B2E49-569A-ACB8-7719-6E3AEF777641}"/>
              </a:ext>
            </a:extLst>
          </p:cNvPr>
          <p:cNvGrpSpPr/>
          <p:nvPr/>
        </p:nvGrpSpPr>
        <p:grpSpPr>
          <a:xfrm>
            <a:off x="10941245" y="214100"/>
            <a:ext cx="5529312" cy="5529312"/>
            <a:chOff x="0" y="0"/>
            <a:chExt cx="812800" cy="812800"/>
          </a:xfrm>
        </p:grpSpPr>
        <p:sp>
          <p:nvSpPr>
            <p:cNvPr id="4" name="Freeform 4">
              <a:extLst>
                <a:ext uri="{FF2B5EF4-FFF2-40B4-BE49-F238E27FC236}">
                  <a16:creationId xmlns:a16="http://schemas.microsoft.com/office/drawing/2014/main" id="{E7030BB9-1CED-DD04-0125-FAF1BDF5515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B41">
                <a:alpha val="69804"/>
              </a:srgbClr>
            </a:solidFill>
          </p:spPr>
          <p:txBody>
            <a:bodyPr/>
            <a:lstStyle/>
            <a:p>
              <a:endParaRPr lang="en-IE" dirty="0"/>
            </a:p>
          </p:txBody>
        </p:sp>
        <p:sp>
          <p:nvSpPr>
            <p:cNvPr id="5" name="TextBox 5">
              <a:extLst>
                <a:ext uri="{FF2B5EF4-FFF2-40B4-BE49-F238E27FC236}">
                  <a16:creationId xmlns:a16="http://schemas.microsoft.com/office/drawing/2014/main" id="{B467752C-E63A-C7AB-5F18-59DC9E59DD87}"/>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a:extLst>
              <a:ext uri="{FF2B5EF4-FFF2-40B4-BE49-F238E27FC236}">
                <a16:creationId xmlns:a16="http://schemas.microsoft.com/office/drawing/2014/main" id="{4CEF7C3C-2977-DA71-11D5-16C95E20FACC}"/>
              </a:ext>
            </a:extLst>
          </p:cNvPr>
          <p:cNvSpPr txBox="1"/>
          <p:nvPr/>
        </p:nvSpPr>
        <p:spPr>
          <a:xfrm>
            <a:off x="8985214" y="858059"/>
            <a:ext cx="9441374" cy="4462760"/>
          </a:xfrm>
          <a:prstGeom prst="rect">
            <a:avLst/>
          </a:prstGeom>
        </p:spPr>
        <p:txBody>
          <a:bodyPr lIns="0" tIns="0" rIns="0" bIns="0" rtlCol="0" anchor="t">
            <a:spAutoFit/>
          </a:bodyPr>
          <a:lstStyle/>
          <a:p>
            <a:pPr algn="ctr">
              <a:lnSpc>
                <a:spcPts val="11623"/>
              </a:lnSpc>
            </a:pPr>
            <a:r>
              <a:rPr lang="en-US" sz="9600" dirty="0">
                <a:solidFill>
                  <a:srgbClr val="FF4F63"/>
                </a:solidFill>
                <a:latin typeface="Waterlily"/>
                <a:ea typeface="Waterlily"/>
                <a:cs typeface="Waterlily"/>
                <a:sym typeface="Waterlily"/>
              </a:rPr>
              <a:t>The  </a:t>
            </a:r>
          </a:p>
          <a:p>
            <a:pPr algn="ctr">
              <a:lnSpc>
                <a:spcPts val="11623"/>
              </a:lnSpc>
            </a:pPr>
            <a:r>
              <a:rPr lang="en-US" sz="9600" dirty="0">
                <a:solidFill>
                  <a:srgbClr val="FF4F63"/>
                </a:solidFill>
                <a:latin typeface="Waterlily"/>
                <a:ea typeface="Waterlily"/>
                <a:cs typeface="Waterlily"/>
                <a:sym typeface="Waterlily"/>
              </a:rPr>
              <a:t>Skybound</a:t>
            </a:r>
          </a:p>
          <a:p>
            <a:pPr algn="ctr">
              <a:lnSpc>
                <a:spcPts val="11623"/>
              </a:lnSpc>
            </a:pPr>
            <a:r>
              <a:rPr lang="en-US" sz="9600" dirty="0">
                <a:solidFill>
                  <a:srgbClr val="FF4F63"/>
                </a:solidFill>
                <a:latin typeface="Waterlily"/>
                <a:ea typeface="Waterlily"/>
                <a:cs typeface="Waterlily"/>
                <a:sym typeface="Waterlily"/>
              </a:rPr>
              <a:t>Gold</a:t>
            </a:r>
          </a:p>
        </p:txBody>
      </p:sp>
      <p:sp>
        <p:nvSpPr>
          <p:cNvPr id="7" name="Rectangle 6">
            <a:extLst>
              <a:ext uri="{FF2B5EF4-FFF2-40B4-BE49-F238E27FC236}">
                <a16:creationId xmlns:a16="http://schemas.microsoft.com/office/drawing/2014/main" id="{41031798-AD47-08AF-6A95-F70B6256A614}"/>
              </a:ext>
            </a:extLst>
          </p:cNvPr>
          <p:cNvSpPr/>
          <p:nvPr/>
        </p:nvSpPr>
        <p:spPr>
          <a:xfrm>
            <a:off x="609600" y="6972300"/>
            <a:ext cx="5334000"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8" name="TextBox 31">
            <a:extLst>
              <a:ext uri="{FF2B5EF4-FFF2-40B4-BE49-F238E27FC236}">
                <a16:creationId xmlns:a16="http://schemas.microsoft.com/office/drawing/2014/main" id="{B0437882-DCEF-A822-D218-20286F2E697D}"/>
              </a:ext>
            </a:extLst>
          </p:cNvPr>
          <p:cNvSpPr txBox="1"/>
          <p:nvPr/>
        </p:nvSpPr>
        <p:spPr>
          <a:xfrm>
            <a:off x="1083444" y="7206235"/>
            <a:ext cx="5529312" cy="1102866"/>
          </a:xfrm>
          <a:prstGeom prst="rect">
            <a:avLst/>
          </a:prstGeom>
        </p:spPr>
        <p:txBody>
          <a:bodyPr wrap="square" lIns="0" tIns="0" rIns="0" bIns="0" rtlCol="0" anchor="t">
            <a:spAutoFit/>
          </a:bodyPr>
          <a:lstStyle/>
          <a:p>
            <a:pPr marL="0" lvl="0" indent="0" algn="ctr">
              <a:lnSpc>
                <a:spcPts val="8640"/>
              </a:lnSpc>
              <a:spcBef>
                <a:spcPct val="0"/>
              </a:spcBef>
            </a:pPr>
            <a:r>
              <a:rPr lang="en-US" sz="7200" dirty="0">
                <a:solidFill>
                  <a:srgbClr val="1A347B"/>
                </a:solidFill>
                <a:latin typeface="Waterlily"/>
                <a:ea typeface="Waterlily"/>
                <a:cs typeface="Waterlily"/>
                <a:sym typeface="Waterlily"/>
              </a:rPr>
              <a:t>Thank you</a:t>
            </a:r>
          </a:p>
        </p:txBody>
      </p:sp>
      <p:pic>
        <p:nvPicPr>
          <p:cNvPr id="9" name="Picture 8" descr="Cartoon characters of a child in white and green clothes&#10;&#10;AI-generated content may be incorrect.">
            <a:extLst>
              <a:ext uri="{FF2B5EF4-FFF2-40B4-BE49-F238E27FC236}">
                <a16:creationId xmlns:a16="http://schemas.microsoft.com/office/drawing/2014/main" id="{3C70DBC0-D7EE-F14F-0255-2C964A14F800}"/>
              </a:ext>
            </a:extLst>
          </p:cNvPr>
          <p:cNvPicPr>
            <a:picLocks noChangeAspect="1"/>
          </p:cNvPicPr>
          <p:nvPr/>
        </p:nvPicPr>
        <p:blipFill>
          <a:blip r:embed="rId3" cstate="print">
            <a:extLst>
              <a:ext uri="{28A0092B-C50C-407E-A947-70E740481C1C}">
                <a14:useLocalDpi xmlns:a14="http://schemas.microsoft.com/office/drawing/2010/main" val="0"/>
              </a:ext>
            </a:extLst>
          </a:blip>
          <a:srcRect r="53857" b="20431"/>
          <a:stretch/>
        </p:blipFill>
        <p:spPr>
          <a:xfrm>
            <a:off x="759492" y="7098513"/>
            <a:ext cx="764508" cy="13183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081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FDFD"/>
        </a:solidFill>
        <a:effectLst/>
      </p:bgPr>
    </p:bg>
    <p:spTree>
      <p:nvGrpSpPr>
        <p:cNvPr id="1" name=""/>
        <p:cNvGrpSpPr/>
        <p:nvPr/>
      </p:nvGrpSpPr>
      <p:grpSpPr>
        <a:xfrm>
          <a:off x="0" y="0"/>
          <a:ext cx="0" cy="0"/>
          <a:chOff x="0" y="0"/>
          <a:chExt cx="0" cy="0"/>
        </a:xfrm>
      </p:grpSpPr>
      <p:sp>
        <p:nvSpPr>
          <p:cNvPr id="2" name="Freeform 2"/>
          <p:cNvSpPr/>
          <p:nvPr/>
        </p:nvSpPr>
        <p:spPr>
          <a:xfrm>
            <a:off x="-237871" y="8594993"/>
            <a:ext cx="18763743" cy="6139914"/>
          </a:xfrm>
          <a:custGeom>
            <a:avLst/>
            <a:gdLst/>
            <a:ahLst/>
            <a:cxnLst/>
            <a:rect l="l" t="t" r="r" b="b"/>
            <a:pathLst>
              <a:path w="18763743" h="6139914">
                <a:moveTo>
                  <a:pt x="0" y="0"/>
                </a:moveTo>
                <a:lnTo>
                  <a:pt x="18763742" y="0"/>
                </a:lnTo>
                <a:lnTo>
                  <a:pt x="18763742" y="6139914"/>
                </a:lnTo>
                <a:lnTo>
                  <a:pt x="0" y="6139914"/>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IE"/>
          </a:p>
        </p:txBody>
      </p:sp>
      <p:grpSp>
        <p:nvGrpSpPr>
          <p:cNvPr id="3" name="Group 3"/>
          <p:cNvGrpSpPr/>
          <p:nvPr/>
        </p:nvGrpSpPr>
        <p:grpSpPr>
          <a:xfrm>
            <a:off x="0" y="1028700"/>
            <a:ext cx="5708232" cy="570823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7971468" y="1028700"/>
            <a:ext cx="9287832" cy="7566293"/>
            <a:chOff x="0" y="0"/>
            <a:chExt cx="2446178" cy="1992768"/>
          </a:xfrm>
        </p:grpSpPr>
        <p:sp>
          <p:nvSpPr>
            <p:cNvPr id="7" name="Freeform 7"/>
            <p:cNvSpPr/>
            <p:nvPr/>
          </p:nvSpPr>
          <p:spPr>
            <a:xfrm>
              <a:off x="0" y="0"/>
              <a:ext cx="2446178" cy="1992768"/>
            </a:xfrm>
            <a:custGeom>
              <a:avLst/>
              <a:gdLst/>
              <a:ahLst/>
              <a:cxnLst/>
              <a:rect l="l" t="t" r="r" b="b"/>
              <a:pathLst>
                <a:path w="2446178" h="1992768">
                  <a:moveTo>
                    <a:pt x="42511" y="0"/>
                  </a:moveTo>
                  <a:lnTo>
                    <a:pt x="2403667" y="0"/>
                  </a:lnTo>
                  <a:cubicBezTo>
                    <a:pt x="2414941" y="0"/>
                    <a:pt x="2425754" y="4479"/>
                    <a:pt x="2433727" y="12451"/>
                  </a:cubicBezTo>
                  <a:cubicBezTo>
                    <a:pt x="2441699" y="20424"/>
                    <a:pt x="2446178" y="31237"/>
                    <a:pt x="2446178" y="42511"/>
                  </a:cubicBezTo>
                  <a:lnTo>
                    <a:pt x="2446178" y="1950257"/>
                  </a:lnTo>
                  <a:cubicBezTo>
                    <a:pt x="2446178" y="1961532"/>
                    <a:pt x="2441699" y="1972345"/>
                    <a:pt x="2433727" y="1980317"/>
                  </a:cubicBezTo>
                  <a:cubicBezTo>
                    <a:pt x="2425754" y="1988290"/>
                    <a:pt x="2414941" y="1992768"/>
                    <a:pt x="2403667" y="1992768"/>
                  </a:cubicBezTo>
                  <a:lnTo>
                    <a:pt x="42511" y="1992768"/>
                  </a:lnTo>
                  <a:cubicBezTo>
                    <a:pt x="31237" y="1992768"/>
                    <a:pt x="20424" y="1988290"/>
                    <a:pt x="12451" y="1980317"/>
                  </a:cubicBezTo>
                  <a:cubicBezTo>
                    <a:pt x="4479" y="1972345"/>
                    <a:pt x="0" y="1961532"/>
                    <a:pt x="0" y="1950257"/>
                  </a:cubicBezTo>
                  <a:lnTo>
                    <a:pt x="0" y="42511"/>
                  </a:lnTo>
                  <a:cubicBezTo>
                    <a:pt x="0" y="31237"/>
                    <a:pt x="4479" y="20424"/>
                    <a:pt x="12451" y="12451"/>
                  </a:cubicBezTo>
                  <a:cubicBezTo>
                    <a:pt x="20424" y="4479"/>
                    <a:pt x="31237" y="0"/>
                    <a:pt x="42511" y="0"/>
                  </a:cubicBezTo>
                  <a:close/>
                </a:path>
              </a:pathLst>
            </a:custGeom>
            <a:solidFill>
              <a:srgbClr val="FFFFFF"/>
            </a:solidFill>
            <a:ln w="95250" cap="rnd">
              <a:solidFill>
                <a:srgbClr val="FF4F63"/>
              </a:solidFill>
              <a:prstDash val="dash"/>
              <a:round/>
            </a:ln>
          </p:spPr>
          <p:txBody>
            <a:bodyPr/>
            <a:lstStyle/>
            <a:p>
              <a:endParaRPr lang="en-IE"/>
            </a:p>
          </p:txBody>
        </p:sp>
        <p:sp>
          <p:nvSpPr>
            <p:cNvPr id="8" name="TextBox 8"/>
            <p:cNvSpPr txBox="1"/>
            <p:nvPr/>
          </p:nvSpPr>
          <p:spPr>
            <a:xfrm>
              <a:off x="0" y="-47625"/>
              <a:ext cx="2446178" cy="204039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237455"/>
            <a:ext cx="9510715" cy="9568395"/>
          </a:xfrm>
          <a:custGeom>
            <a:avLst/>
            <a:gdLst/>
            <a:ahLst/>
            <a:cxnLst/>
            <a:rect l="l" t="t" r="r" b="b"/>
            <a:pathLst>
              <a:path w="9510715" h="9568395">
                <a:moveTo>
                  <a:pt x="0" y="0"/>
                </a:moveTo>
                <a:lnTo>
                  <a:pt x="9510715" y="0"/>
                </a:lnTo>
                <a:lnTo>
                  <a:pt x="9510715" y="9568395"/>
                </a:lnTo>
                <a:lnTo>
                  <a:pt x="0" y="9568395"/>
                </a:lnTo>
                <a:lnTo>
                  <a:pt x="0" y="0"/>
                </a:lnTo>
                <a:close/>
              </a:path>
            </a:pathLst>
          </a:custGeom>
          <a:blipFill>
            <a:blip r:embed="rId4"/>
            <a:stretch>
              <a:fillRect/>
            </a:stretch>
          </a:blipFill>
        </p:spPr>
        <p:txBody>
          <a:bodyPr/>
          <a:lstStyle/>
          <a:p>
            <a:endParaRPr lang="en-IE"/>
          </a:p>
        </p:txBody>
      </p:sp>
      <p:sp>
        <p:nvSpPr>
          <p:cNvPr id="10" name="TextBox 10"/>
          <p:cNvSpPr txBox="1"/>
          <p:nvPr/>
        </p:nvSpPr>
        <p:spPr>
          <a:xfrm>
            <a:off x="10993505" y="2039128"/>
            <a:ext cx="3243758" cy="987450"/>
          </a:xfrm>
          <a:prstGeom prst="rect">
            <a:avLst/>
          </a:prstGeom>
        </p:spPr>
        <p:txBody>
          <a:bodyPr wrap="square" lIns="0" tIns="0" rIns="0" bIns="0" rtlCol="0" anchor="t">
            <a:spAutoFit/>
          </a:bodyPr>
          <a:lstStyle/>
          <a:p>
            <a:pPr marL="0" lvl="0" indent="0" algn="ctr">
              <a:lnSpc>
                <a:spcPts val="8399"/>
              </a:lnSpc>
              <a:spcBef>
                <a:spcPct val="0"/>
              </a:spcBef>
            </a:pPr>
            <a:r>
              <a:rPr lang="en-US" sz="6999">
                <a:solidFill>
                  <a:srgbClr val="0F1A38"/>
                </a:solidFill>
                <a:latin typeface="Waterlily"/>
                <a:ea typeface="Waterlily"/>
                <a:cs typeface="Waterlily"/>
                <a:sym typeface="Waterlily"/>
              </a:rPr>
              <a:t>Credits</a:t>
            </a:r>
          </a:p>
        </p:txBody>
      </p:sp>
      <p:sp>
        <p:nvSpPr>
          <p:cNvPr id="11" name="TextBox 11"/>
          <p:cNvSpPr txBox="1"/>
          <p:nvPr/>
        </p:nvSpPr>
        <p:spPr>
          <a:xfrm>
            <a:off x="9510715" y="5095875"/>
            <a:ext cx="6209338" cy="2202180"/>
          </a:xfrm>
          <a:prstGeom prst="rect">
            <a:avLst/>
          </a:prstGeom>
        </p:spPr>
        <p:txBody>
          <a:bodyPr wrap="square" lIns="0" tIns="0" rIns="0" bIns="0" rtlCol="0" anchor="t">
            <a:spAutoFit/>
          </a:bodyPr>
          <a:lstStyle/>
          <a:p>
            <a:pPr algn="ctr">
              <a:lnSpc>
                <a:spcPts val="2520"/>
              </a:lnSpc>
            </a:pPr>
            <a:r>
              <a:rPr lang="en-US" sz="1800" dirty="0">
                <a:solidFill>
                  <a:srgbClr val="0F1A38"/>
                </a:solidFill>
                <a:latin typeface="Hagrid Text"/>
                <a:ea typeface="Hagrid Text"/>
                <a:cs typeface="Hagrid Text"/>
                <a:sym typeface="Hagrid Text"/>
              </a:rPr>
              <a:t>This presentation template is free for everyone to use thanks to the following:</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pPr>
            <a:r>
              <a:rPr lang="en-US" sz="1800" dirty="0" err="1">
                <a:solidFill>
                  <a:srgbClr val="0F1A38"/>
                </a:solidFill>
                <a:latin typeface="Hagrid Text"/>
                <a:ea typeface="Hagrid Text"/>
                <a:cs typeface="Hagrid Text"/>
                <a:sym typeface="Hagrid Text"/>
              </a:rPr>
              <a:t>SlidesCarnival</a:t>
            </a:r>
            <a:r>
              <a:rPr lang="en-US" sz="1800" dirty="0">
                <a:solidFill>
                  <a:srgbClr val="0F1A38"/>
                </a:solidFill>
                <a:latin typeface="Hagrid Text"/>
                <a:ea typeface="Hagrid Text"/>
                <a:cs typeface="Hagrid Text"/>
                <a:sym typeface="Hagrid Text"/>
              </a:rPr>
              <a:t> for the presentation template</a:t>
            </a:r>
          </a:p>
          <a:p>
            <a:pPr algn="ctr">
              <a:lnSpc>
                <a:spcPts val="2520"/>
              </a:lnSpc>
            </a:pPr>
            <a:r>
              <a:rPr lang="en-US" sz="1800" dirty="0" err="1">
                <a:solidFill>
                  <a:srgbClr val="0F1A38"/>
                </a:solidFill>
                <a:latin typeface="Hagrid Text"/>
                <a:ea typeface="Hagrid Text"/>
                <a:cs typeface="Hagrid Text"/>
                <a:sym typeface="Hagrid Text"/>
              </a:rPr>
              <a:t>Pexels</a:t>
            </a:r>
            <a:r>
              <a:rPr lang="en-US" sz="1800" dirty="0">
                <a:solidFill>
                  <a:srgbClr val="0F1A38"/>
                </a:solidFill>
                <a:latin typeface="Hagrid Text"/>
                <a:ea typeface="Hagrid Text"/>
                <a:cs typeface="Hagrid Text"/>
                <a:sym typeface="Hagrid Text"/>
              </a:rPr>
              <a:t> and </a:t>
            </a:r>
            <a:r>
              <a:rPr lang="en-US" sz="1800" dirty="0" err="1">
                <a:solidFill>
                  <a:srgbClr val="0F1A38"/>
                </a:solidFill>
                <a:latin typeface="Hagrid Text"/>
                <a:ea typeface="Hagrid Text"/>
                <a:cs typeface="Hagrid Text"/>
                <a:sym typeface="Hagrid Text"/>
              </a:rPr>
              <a:t>Pixabay</a:t>
            </a:r>
            <a:r>
              <a:rPr lang="en-US" sz="1800" dirty="0">
                <a:solidFill>
                  <a:srgbClr val="0F1A38"/>
                </a:solidFill>
                <a:latin typeface="Hagrid Text"/>
                <a:ea typeface="Hagrid Text"/>
                <a:cs typeface="Hagrid Text"/>
                <a:sym typeface="Hagrid Text"/>
              </a:rPr>
              <a:t> for the photos</a:t>
            </a:r>
          </a:p>
          <a:p>
            <a:pPr algn="ctr">
              <a:lnSpc>
                <a:spcPts val="2520"/>
              </a:lnSpc>
            </a:pPr>
            <a:endParaRPr lang="en-US" sz="1800" dirty="0">
              <a:solidFill>
                <a:srgbClr val="0F1A38"/>
              </a:solidFill>
              <a:latin typeface="Hagrid Text"/>
              <a:ea typeface="Hagrid Text"/>
              <a:cs typeface="Hagrid Text"/>
              <a:sym typeface="Hagrid Text"/>
            </a:endParaRPr>
          </a:p>
          <a:p>
            <a:pPr algn="ctr">
              <a:lnSpc>
                <a:spcPts val="2520"/>
              </a:lnSpc>
              <a:spcBef>
                <a:spcPct val="0"/>
              </a:spcBef>
            </a:pPr>
            <a:r>
              <a:rPr lang="en-US" sz="1800" dirty="0">
                <a:solidFill>
                  <a:srgbClr val="0F1A38"/>
                </a:solidFill>
                <a:latin typeface="Hagrid Text"/>
                <a:ea typeface="Hagrid Text"/>
                <a:cs typeface="Hagrid Text"/>
                <a:sym typeface="Hagrid Text"/>
              </a:rPr>
              <a:t>Happy Designing!</a:t>
            </a:r>
          </a:p>
        </p:txBody>
      </p:sp>
      <p:sp>
        <p:nvSpPr>
          <p:cNvPr id="12" name="Freeform 12"/>
          <p:cNvSpPr/>
          <p:nvPr/>
        </p:nvSpPr>
        <p:spPr>
          <a:xfrm>
            <a:off x="10601613" y="3621271"/>
            <a:ext cx="4027543" cy="1006886"/>
          </a:xfrm>
          <a:custGeom>
            <a:avLst/>
            <a:gdLst/>
            <a:ahLst/>
            <a:cxnLst/>
            <a:rect l="l" t="t" r="r" b="b"/>
            <a:pathLst>
              <a:path w="4027543" h="1006886">
                <a:moveTo>
                  <a:pt x="0" y="0"/>
                </a:moveTo>
                <a:lnTo>
                  <a:pt x="4027543" y="0"/>
                </a:lnTo>
                <a:lnTo>
                  <a:pt x="4027543" y="1006886"/>
                </a:lnTo>
                <a:lnTo>
                  <a:pt x="0" y="1006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E"/>
          </a:p>
        </p:txBody>
      </p:sp>
      <p:sp>
        <p:nvSpPr>
          <p:cNvPr id="13" name="Freeform 13"/>
          <p:cNvSpPr/>
          <p:nvPr/>
        </p:nvSpPr>
        <p:spPr>
          <a:xfrm rot="1726954">
            <a:off x="15215658" y="-55169"/>
            <a:ext cx="3431593" cy="3316738"/>
          </a:xfrm>
          <a:custGeom>
            <a:avLst/>
            <a:gdLst/>
            <a:ahLst/>
            <a:cxnLst/>
            <a:rect l="l" t="t" r="r" b="b"/>
            <a:pathLst>
              <a:path w="3431593" h="3316738">
                <a:moveTo>
                  <a:pt x="0" y="0"/>
                </a:moveTo>
                <a:lnTo>
                  <a:pt x="3431593" y="0"/>
                </a:lnTo>
                <a:lnTo>
                  <a:pt x="3431593" y="3316738"/>
                </a:lnTo>
                <a:lnTo>
                  <a:pt x="0" y="3316738"/>
                </a:lnTo>
                <a:lnTo>
                  <a:pt x="0" y="0"/>
                </a:lnTo>
                <a:close/>
              </a:path>
            </a:pathLst>
          </a:custGeom>
          <a:blipFill>
            <a:blip r:embed="rId7">
              <a:alphaModFix amt="40000"/>
            </a:blip>
            <a:stretch>
              <a:fillRect/>
            </a:stretch>
          </a:blipFill>
        </p:spPr>
        <p:txBody>
          <a:bodyPr/>
          <a:lstStyle/>
          <a:p>
            <a:endParaRPr lang="en-IE"/>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FEBC20-780C-0726-49AE-DB38276DFE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BE8BA5F-3243-D4A5-F7CC-263A4CA33A92}"/>
              </a:ext>
            </a:extLst>
          </p:cNvPr>
          <p:cNvGrpSpPr/>
          <p:nvPr/>
        </p:nvGrpSpPr>
        <p:grpSpPr>
          <a:xfrm>
            <a:off x="0" y="-38100"/>
            <a:ext cx="18335626" cy="10477500"/>
            <a:chOff x="0" y="0"/>
            <a:chExt cx="18335626" cy="10477500"/>
          </a:xfrm>
        </p:grpSpPr>
        <p:pic>
          <p:nvPicPr>
            <p:cNvPr id="9" name="Picture 8" descr="A sailboat in the ocean&#10;&#10;AI-generated content may be incorrect.">
              <a:extLst>
                <a:ext uri="{FF2B5EF4-FFF2-40B4-BE49-F238E27FC236}">
                  <a16:creationId xmlns:a16="http://schemas.microsoft.com/office/drawing/2014/main" id="{B884E796-C042-53DD-90F9-6EFA05087C7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10" name="Rectangle 9">
              <a:extLst>
                <a:ext uri="{FF2B5EF4-FFF2-40B4-BE49-F238E27FC236}">
                  <a16:creationId xmlns:a16="http://schemas.microsoft.com/office/drawing/2014/main" id="{FF7EC3F4-4BD1-CF69-08B9-2580CFA37CB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4" name="Group 4">
            <a:extLst>
              <a:ext uri="{FF2B5EF4-FFF2-40B4-BE49-F238E27FC236}">
                <a16:creationId xmlns:a16="http://schemas.microsoft.com/office/drawing/2014/main" id="{76F20C5C-955D-BE4B-DC04-4148F8D6332F}"/>
              </a:ext>
            </a:extLst>
          </p:cNvPr>
          <p:cNvGrpSpPr/>
          <p:nvPr/>
        </p:nvGrpSpPr>
        <p:grpSpPr>
          <a:xfrm>
            <a:off x="15468600" y="-1159718"/>
            <a:ext cx="3682955" cy="3682955"/>
            <a:chOff x="0" y="0"/>
            <a:chExt cx="812800" cy="812800"/>
          </a:xfrm>
        </p:grpSpPr>
        <p:sp>
          <p:nvSpPr>
            <p:cNvPr id="5" name="Freeform 5">
              <a:extLst>
                <a:ext uri="{FF2B5EF4-FFF2-40B4-BE49-F238E27FC236}">
                  <a16:creationId xmlns:a16="http://schemas.microsoft.com/office/drawing/2014/main" id="{2A08D3E7-655E-9397-3958-655D56B893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9804"/>
              </a:srgbClr>
            </a:solidFill>
          </p:spPr>
          <p:txBody>
            <a:bodyPr/>
            <a:lstStyle/>
            <a:p>
              <a:endParaRPr lang="en-IE"/>
            </a:p>
          </p:txBody>
        </p:sp>
        <p:sp>
          <p:nvSpPr>
            <p:cNvPr id="6" name="TextBox 6">
              <a:extLst>
                <a:ext uri="{FF2B5EF4-FFF2-40B4-BE49-F238E27FC236}">
                  <a16:creationId xmlns:a16="http://schemas.microsoft.com/office/drawing/2014/main" id="{7BDDE68C-4A6E-AF97-841C-03146ECEC99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TextBox 11">
            <a:extLst>
              <a:ext uri="{FF2B5EF4-FFF2-40B4-BE49-F238E27FC236}">
                <a16:creationId xmlns:a16="http://schemas.microsoft.com/office/drawing/2014/main" id="{C0040F28-88F1-C69C-DAAB-1C14D6CD8A7B}"/>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Backstory – The Skybound Gold</a:t>
            </a:r>
            <a:endParaRPr lang="en-US" sz="9600" dirty="0">
              <a:solidFill>
                <a:srgbClr val="1A347B"/>
              </a:solidFill>
              <a:latin typeface="Waterlily"/>
              <a:ea typeface="Waterlily"/>
              <a:cs typeface="Waterlily"/>
              <a:sym typeface="Waterlily"/>
            </a:endParaRPr>
          </a:p>
        </p:txBody>
      </p:sp>
      <p:sp>
        <p:nvSpPr>
          <p:cNvPr id="12" name="TextBox 12">
            <a:extLst>
              <a:ext uri="{FF2B5EF4-FFF2-40B4-BE49-F238E27FC236}">
                <a16:creationId xmlns:a16="http://schemas.microsoft.com/office/drawing/2014/main" id="{5127D938-B4DC-F6BC-9FBB-A9019F7BBEBF}"/>
              </a:ext>
            </a:extLst>
          </p:cNvPr>
          <p:cNvSpPr txBox="1"/>
          <p:nvPr/>
        </p:nvSpPr>
        <p:spPr>
          <a:xfrm>
            <a:off x="1094980" y="3130460"/>
            <a:ext cx="16573500" cy="6232475"/>
          </a:xfrm>
          <a:prstGeom prst="rect">
            <a:avLst/>
          </a:prstGeom>
        </p:spPr>
        <p:txBody>
          <a:bodyPr wrap="square" lIns="0" tIns="0" rIns="0" bIns="0" rtlCol="0" anchor="t">
            <a:spAutoFit/>
          </a:bodyPr>
          <a:lstStyle/>
          <a:p>
            <a:pPr algn="l">
              <a:lnSpc>
                <a:spcPts val="2700"/>
              </a:lnSpc>
            </a:pPr>
            <a:r>
              <a:rPr lang="en-GB" sz="2400" b="1" dirty="0">
                <a:solidFill>
                  <a:srgbClr val="0F1A38"/>
                </a:solidFill>
                <a:latin typeface="Hagrid Text"/>
                <a:ea typeface="Hagrid Text"/>
                <a:cs typeface="Hagrid Text"/>
                <a:sym typeface="Hagrid Text"/>
              </a:rPr>
              <a:t>Pat the Mag</a:t>
            </a:r>
            <a:r>
              <a:rPr lang="en-GB" sz="2400" dirty="0">
                <a:solidFill>
                  <a:srgbClr val="0F1A38"/>
                </a:solidFill>
                <a:latin typeface="Hagrid Text"/>
                <a:ea typeface="Hagrid Text"/>
                <a:cs typeface="Hagrid Text"/>
                <a:sym typeface="Hagrid Text"/>
              </a:rPr>
              <a:t>, a lone pirate, pursued the legend of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—a treasure cursed by greed, said to be impossible to hold onto. </a:t>
            </a:r>
            <a:r>
              <a:rPr lang="en-GB" sz="2400" i="1" dirty="0">
                <a:solidFill>
                  <a:srgbClr val="0F1A38"/>
                </a:solidFill>
                <a:latin typeface="Hagrid Text"/>
                <a:ea typeface="Hagrid Text"/>
                <a:cs typeface="Hagrid Text"/>
                <a:sym typeface="Hagrid Text"/>
              </a:rPr>
              <a:t>"Whoever lays claim to it shall never rise without losing what they gained."  </a:t>
            </a:r>
            <a:r>
              <a:rPr lang="en-GB" sz="2400" dirty="0">
                <a:solidFill>
                  <a:srgbClr val="0F1A38"/>
                </a:solidFill>
                <a:latin typeface="Hagrid Text"/>
                <a:ea typeface="Hagrid Text"/>
                <a:cs typeface="Hagrid Text"/>
                <a:sym typeface="Hagrid Text"/>
              </a:rPr>
              <a:t>But Pat wasn’t driven by wealth; he wanted freedom for his people, enslaved by the Marines and its abusive militia. With only his battered ship and a Jolly Roger featuring a Magpie, Pat vowed to gather enough treasure to buy his hometown’s sovereignty and break free from the Marines' grip.</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Betrayal had already cost Pat dearly. A pirate he once trusted, stole five years’ worth of treasure, leaving Pat to drown in the wreckage of his ambitions. But Pat refused to give up. "If fate dares to lock away my fortunate, I'll rise like a rogue magpie—grabbing every shiny coin to build my and my own people freedom."</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Against all odds, Pat found the </a:t>
            </a:r>
            <a:r>
              <a:rPr lang="en-GB" sz="2400" dirty="0">
                <a:solidFill>
                  <a:srgbClr val="FF4F63"/>
                </a:solidFill>
                <a:latin typeface="Hagrid Text"/>
                <a:ea typeface="Hagrid Text"/>
                <a:cs typeface="Hagrid Text"/>
                <a:sym typeface="Hagrid Text"/>
              </a:rPr>
              <a:t>Skybound Gold</a:t>
            </a:r>
            <a:r>
              <a:rPr lang="en-GB" sz="2400" dirty="0">
                <a:solidFill>
                  <a:srgbClr val="0F1A38"/>
                </a:solidFill>
                <a:latin typeface="Hagrid Text"/>
                <a:ea typeface="Hagrid Text"/>
                <a:cs typeface="Hagrid Text"/>
                <a:sym typeface="Hagrid Text"/>
              </a:rPr>
              <a:t> on an unmarked island. But as soon as he touched the treasure, the curse activated, scattering his gold every time he jumped. Worse, the Marines, led by his old betrayer—now a corrupt officer—have tracked him down.</a:t>
            </a:r>
          </a:p>
          <a:p>
            <a:pPr algn="l">
              <a:lnSpc>
                <a:spcPts val="2700"/>
              </a:lnSpc>
            </a:pPr>
            <a:endParaRPr lang="en-GB" sz="2400" dirty="0">
              <a:solidFill>
                <a:srgbClr val="0F1A38"/>
              </a:solidFill>
              <a:latin typeface="Hagrid Text"/>
              <a:ea typeface="Hagrid Text"/>
              <a:cs typeface="Hagrid Text"/>
              <a:sym typeface="Hagrid Text"/>
            </a:endParaRPr>
          </a:p>
          <a:p>
            <a:pPr algn="l">
              <a:lnSpc>
                <a:spcPts val="2700"/>
              </a:lnSpc>
            </a:pPr>
            <a:r>
              <a:rPr lang="en-GB" sz="2400" dirty="0">
                <a:solidFill>
                  <a:srgbClr val="0F1A38"/>
                </a:solidFill>
                <a:latin typeface="Hagrid Text"/>
                <a:ea typeface="Hagrid Text"/>
                <a:cs typeface="Hagrid Text"/>
                <a:sym typeface="Hagrid Text"/>
              </a:rPr>
              <a:t>With the curse dragging him down and enemies closing in, Pat must escape the island and secure enough gold to fulfil his dream of buying his people freedom.</a:t>
            </a:r>
            <a:endParaRPr lang="en-US" sz="2400" dirty="0">
              <a:solidFill>
                <a:srgbClr val="0F1A38"/>
              </a:solidFill>
              <a:latin typeface="Hagrid Text"/>
              <a:ea typeface="Hagrid Text"/>
              <a:cs typeface="Hagrid Text"/>
              <a:sym typeface="Hagrid Text"/>
            </a:endParaRPr>
          </a:p>
        </p:txBody>
      </p:sp>
    </p:spTree>
    <p:extLst>
      <p:ext uri="{BB962C8B-B14F-4D97-AF65-F5344CB8AC3E}">
        <p14:creationId xmlns:p14="http://schemas.microsoft.com/office/powerpoint/2010/main" val="322405370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1DBF6FDF-93F6-333A-FB45-9FED0ED41344}"/>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55F1A19-0A9C-E33E-780B-1FD26167A099}"/>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BAAC46A1-939D-B166-BB26-29CCA8F82C0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2C3174D0-702D-CFF9-2207-7BD6FCE7EF17}"/>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094A6385-9495-63E7-E1B7-09B1596A57C5}"/>
              </a:ext>
            </a:extLst>
          </p:cNvPr>
          <p:cNvGrpSpPr/>
          <p:nvPr/>
        </p:nvGrpSpPr>
        <p:grpSpPr>
          <a:xfrm>
            <a:off x="354714" y="2908126"/>
            <a:ext cx="17552285" cy="4407212"/>
            <a:chOff x="0" y="0"/>
            <a:chExt cx="7101600" cy="9961858"/>
          </a:xfrm>
        </p:grpSpPr>
        <p:pic>
          <p:nvPicPr>
            <p:cNvPr id="22" name="Picture 22">
              <a:extLst>
                <a:ext uri="{FF2B5EF4-FFF2-40B4-BE49-F238E27FC236}">
                  <a16:creationId xmlns:a16="http://schemas.microsoft.com/office/drawing/2014/main" id="{B0FA8C15-717B-E873-7E96-7B98C97641BF}"/>
                </a:ext>
              </a:extLst>
            </p:cNvPr>
            <p:cNvPicPr>
              <a:picLocks noChangeAspect="1"/>
            </p:cNvPicPr>
            <p:nvPr/>
          </p:nvPicPr>
          <p:blipFill>
            <a:blip r:embed="rId3"/>
            <a:srcRect l="12529" r="12529"/>
            <a:stretch>
              <a:fillRect/>
            </a:stretch>
          </p:blipFill>
          <p:spPr>
            <a:xfrm>
              <a:off x="0" y="0"/>
              <a:ext cx="7101600" cy="9961858"/>
            </a:xfrm>
            <a:prstGeom prst="rect">
              <a:avLst/>
            </a:prstGeom>
          </p:spPr>
        </p:pic>
      </p:grpSp>
      <p:pic>
        <p:nvPicPr>
          <p:cNvPr id="1026" name="Picture 2" descr="This may contain: an anime character with green hair giving the peace sign">
            <a:extLst>
              <a:ext uri="{FF2B5EF4-FFF2-40B4-BE49-F238E27FC236}">
                <a16:creationId xmlns:a16="http://schemas.microsoft.com/office/drawing/2014/main" id="{42A62847-14AD-5F73-57A0-D431D058F6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279" y="3123236"/>
            <a:ext cx="2011235"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 Pin image">
            <a:extLst>
              <a:ext uri="{FF2B5EF4-FFF2-40B4-BE49-F238E27FC236}">
                <a16:creationId xmlns:a16="http://schemas.microsoft.com/office/drawing/2014/main" id="{DFB14D26-5D31-9C2C-CEB0-FE21AA1E40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474" y="3163601"/>
            <a:ext cx="2217838" cy="3941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may contain: a cartoon character with blue hair and green eyes">
            <a:extLst>
              <a:ext uri="{FF2B5EF4-FFF2-40B4-BE49-F238E27FC236}">
                <a16:creationId xmlns:a16="http://schemas.microsoft.com/office/drawing/2014/main" id="{351AE403-4BED-7AF5-F544-6A4ED000FF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0468" y="3123236"/>
            <a:ext cx="2266364" cy="40224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is contains an image of: ">
            <a:extLst>
              <a:ext uri="{FF2B5EF4-FFF2-40B4-BE49-F238E27FC236}">
                <a16:creationId xmlns:a16="http://schemas.microsoft.com/office/drawing/2014/main" id="{00EDCC33-CC23-CACA-6E5E-2C5D41AD22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272" y="3159302"/>
            <a:ext cx="2011236" cy="39503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13">
            <a:extLst>
              <a:ext uri="{FF2B5EF4-FFF2-40B4-BE49-F238E27FC236}">
                <a16:creationId xmlns:a16="http://schemas.microsoft.com/office/drawing/2014/main" id="{891B387D-8E09-AF5B-B216-F49C7597CC4E}"/>
              </a:ext>
            </a:extLst>
          </p:cNvPr>
          <p:cNvGrpSpPr/>
          <p:nvPr/>
        </p:nvGrpSpPr>
        <p:grpSpPr>
          <a:xfrm>
            <a:off x="354714" y="7488564"/>
            <a:ext cx="17552285" cy="2653612"/>
            <a:chOff x="0" y="0"/>
            <a:chExt cx="7101600" cy="4825859"/>
          </a:xfrm>
        </p:grpSpPr>
        <p:pic>
          <p:nvPicPr>
            <p:cNvPr id="35" name="Picture 14">
              <a:extLst>
                <a:ext uri="{FF2B5EF4-FFF2-40B4-BE49-F238E27FC236}">
                  <a16:creationId xmlns:a16="http://schemas.microsoft.com/office/drawing/2014/main" id="{2C8DFC70-C6AC-3BE2-9141-FFC47656F6B0}"/>
                </a:ext>
              </a:extLst>
            </p:cNvPr>
            <p:cNvPicPr>
              <a:picLocks noChangeAspect="1"/>
            </p:cNvPicPr>
            <p:nvPr/>
          </p:nvPicPr>
          <p:blipFill>
            <a:blip r:embed="rId3"/>
            <a:srcRect t="17679" b="17679"/>
            <a:stretch>
              <a:fillRect/>
            </a:stretch>
          </p:blipFill>
          <p:spPr>
            <a:xfrm>
              <a:off x="0" y="0"/>
              <a:ext cx="7101600" cy="4825859"/>
            </a:xfrm>
            <a:prstGeom prst="rect">
              <a:avLst/>
            </a:prstGeom>
          </p:spPr>
        </p:pic>
      </p:grpSp>
      <p:pic>
        <p:nvPicPr>
          <p:cNvPr id="1038" name="Picture 14" descr="This may contain: a black and white bird sitting on top of a yellow background">
            <a:extLst>
              <a:ext uri="{FF2B5EF4-FFF2-40B4-BE49-F238E27FC236}">
                <a16:creationId xmlns:a16="http://schemas.microsoft.com/office/drawing/2014/main" id="{9E55A394-0C03-B466-6147-459415049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3357" y="7668449"/>
            <a:ext cx="2867383"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may contain: a skull and crossbones with a hat on it's head, against a black background">
            <a:extLst>
              <a:ext uri="{FF2B5EF4-FFF2-40B4-BE49-F238E27FC236}">
                <a16:creationId xmlns:a16="http://schemas.microsoft.com/office/drawing/2014/main" id="{F3986142-F0B0-A50E-245D-8B886568A6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595" b="29011"/>
          <a:stretch/>
        </p:blipFill>
        <p:spPr bwMode="auto">
          <a:xfrm>
            <a:off x="3635474" y="7646410"/>
            <a:ext cx="2893831" cy="22321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is may contain: an anime character standing with his hands on his hips">
            <a:extLst>
              <a:ext uri="{FF2B5EF4-FFF2-40B4-BE49-F238E27FC236}">
                <a16:creationId xmlns:a16="http://schemas.microsoft.com/office/drawing/2014/main" id="{C35371C5-A4C5-CB96-D8C5-B42D59B08F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68953" y="3085076"/>
            <a:ext cx="23840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tory Pin image">
            <a:extLst>
              <a:ext uri="{FF2B5EF4-FFF2-40B4-BE49-F238E27FC236}">
                <a16:creationId xmlns:a16="http://schemas.microsoft.com/office/drawing/2014/main" id="{FCF442EA-E97C-7A46-B2D6-D5B71B6C352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04792" y="3085076"/>
            <a:ext cx="2306202" cy="40987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his may contain: a cartoon character with a pirate hat holding a paper and looking at the viewer's map">
            <a:extLst>
              <a:ext uri="{FF2B5EF4-FFF2-40B4-BE49-F238E27FC236}">
                <a16:creationId xmlns:a16="http://schemas.microsoft.com/office/drawing/2014/main" id="{803F1305-4D1F-F470-4D34-5DF5C7A3D4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04792" y="7652387"/>
            <a:ext cx="2264269" cy="226426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1">
            <a:extLst>
              <a:ext uri="{FF2B5EF4-FFF2-40B4-BE49-F238E27FC236}">
                <a16:creationId xmlns:a16="http://schemas.microsoft.com/office/drawing/2014/main" id="{16268863-EC08-764F-06D4-C088AF7A747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Mood Board</a:t>
            </a:r>
          </a:p>
        </p:txBody>
      </p:sp>
    </p:spTree>
    <p:extLst>
      <p:ext uri="{BB962C8B-B14F-4D97-AF65-F5344CB8AC3E}">
        <p14:creationId xmlns:p14="http://schemas.microsoft.com/office/powerpoint/2010/main" val="45204195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EE6B2B4C-EBF8-F854-DAEE-71ABFDA08AA2}"/>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7D773B00-34BA-1E03-BCA1-6240A42101F3}"/>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D8ED21BC-0C97-9148-712A-86BAE9BBE53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A5A7453-A578-896D-D568-B3C1C0DA1706}"/>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1" name="Group 21">
            <a:extLst>
              <a:ext uri="{FF2B5EF4-FFF2-40B4-BE49-F238E27FC236}">
                <a16:creationId xmlns:a16="http://schemas.microsoft.com/office/drawing/2014/main" id="{2E1B2B2B-F695-8CF6-DF85-E0A8A3F8FE66}"/>
              </a:ext>
            </a:extLst>
          </p:cNvPr>
          <p:cNvGrpSpPr/>
          <p:nvPr/>
        </p:nvGrpSpPr>
        <p:grpSpPr>
          <a:xfrm>
            <a:off x="354714" y="2908126"/>
            <a:ext cx="17552285" cy="7035974"/>
            <a:chOff x="0" y="0"/>
            <a:chExt cx="7101600" cy="9961858"/>
          </a:xfrm>
        </p:grpSpPr>
        <p:pic>
          <p:nvPicPr>
            <p:cNvPr id="22" name="Picture 22">
              <a:extLst>
                <a:ext uri="{FF2B5EF4-FFF2-40B4-BE49-F238E27FC236}">
                  <a16:creationId xmlns:a16="http://schemas.microsoft.com/office/drawing/2014/main" id="{79E383B3-0835-D3CA-36EA-6FFF900F3725}"/>
                </a:ext>
              </a:extLst>
            </p:cNvPr>
            <p:cNvPicPr>
              <a:picLocks noChangeAspect="1"/>
            </p:cNvPicPr>
            <p:nvPr/>
          </p:nvPicPr>
          <p:blipFill>
            <a:blip r:embed="rId3"/>
            <a:srcRect l="12529" r="12529"/>
            <a:stretch>
              <a:fillRect/>
            </a:stretch>
          </p:blipFill>
          <p:spPr>
            <a:xfrm>
              <a:off x="0" y="0"/>
              <a:ext cx="7101600" cy="9961858"/>
            </a:xfrm>
            <a:prstGeom prst="rect">
              <a:avLst/>
            </a:prstGeom>
          </p:spPr>
        </p:pic>
      </p:grpSp>
      <p:sp>
        <p:nvSpPr>
          <p:cNvPr id="43" name="TextBox 11">
            <a:extLst>
              <a:ext uri="{FF2B5EF4-FFF2-40B4-BE49-F238E27FC236}">
                <a16:creationId xmlns:a16="http://schemas.microsoft.com/office/drawing/2014/main" id="{C8AD7D67-D82D-E166-3C50-579689B7A829}"/>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Mashups (AI)</a:t>
            </a:r>
          </a:p>
        </p:txBody>
      </p:sp>
      <p:pic>
        <p:nvPicPr>
          <p:cNvPr id="15" name="Picture 14">
            <a:extLst>
              <a:ext uri="{FF2B5EF4-FFF2-40B4-BE49-F238E27FC236}">
                <a16:creationId xmlns:a16="http://schemas.microsoft.com/office/drawing/2014/main" id="{588CD67F-541F-EE6D-FA77-6463513A1218}"/>
              </a:ext>
            </a:extLst>
          </p:cNvPr>
          <p:cNvPicPr>
            <a:picLocks noChangeAspect="1"/>
          </p:cNvPicPr>
          <p:nvPr/>
        </p:nvPicPr>
        <p:blipFill>
          <a:blip r:embed="rId4"/>
          <a:stretch>
            <a:fillRect/>
          </a:stretch>
        </p:blipFill>
        <p:spPr>
          <a:xfrm>
            <a:off x="7129763" y="4524511"/>
            <a:ext cx="3885575" cy="38756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7C91F53-0EC0-6DA4-D7E2-84D639D3E21A}"/>
              </a:ext>
            </a:extLst>
          </p:cNvPr>
          <p:cNvPicPr>
            <a:picLocks noChangeAspect="1"/>
          </p:cNvPicPr>
          <p:nvPr/>
        </p:nvPicPr>
        <p:blipFill>
          <a:blip r:embed="rId5"/>
          <a:stretch>
            <a:fillRect/>
          </a:stretch>
        </p:blipFill>
        <p:spPr>
          <a:xfrm>
            <a:off x="1094980" y="4481957"/>
            <a:ext cx="3867520" cy="3888312"/>
          </a:xfrm>
          <a:prstGeom prst="rect">
            <a:avLst/>
          </a:prstGeom>
          <a:effectLst>
            <a:outerShdw blurRad="50800" dist="38100" dir="2700000" algn="tl" rotWithShape="0">
              <a:prstClr val="black">
                <a:alpha val="40000"/>
              </a:prstClr>
            </a:outerShdw>
          </a:effectLst>
        </p:spPr>
      </p:pic>
      <p:sp>
        <p:nvSpPr>
          <p:cNvPr id="18" name="AutoShape 6" descr="A fun cartoon-style pirate with a big smile, exaggerated proportions, and a lanky, agile body. He has spiky, messy green-tinted hair and sharp, expressive eyes that shift between mischievous and battle-ready. His face has faint scars, and he wears gold hoop earrings in both ears. He wears an open pirate coat over a slightly torn white shirt, carelessly tucked into baggy striped pants. The pants are tucked into stylish pirate boots. He stands confidently on a sunny beach, with a pirate ship anchored nearby and a treasure chest partially buried in the sand.">
            <a:extLst>
              <a:ext uri="{FF2B5EF4-FFF2-40B4-BE49-F238E27FC236}">
                <a16:creationId xmlns:a16="http://schemas.microsoft.com/office/drawing/2014/main" id="{76D4FE37-E5A1-1A5F-4D8A-89C0357B57F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20" name="Picture 19">
            <a:extLst>
              <a:ext uri="{FF2B5EF4-FFF2-40B4-BE49-F238E27FC236}">
                <a16:creationId xmlns:a16="http://schemas.microsoft.com/office/drawing/2014/main" id="{AEEDC354-5ED8-E974-45AF-DCEAB3C9824F}"/>
              </a:ext>
            </a:extLst>
          </p:cNvPr>
          <p:cNvPicPr>
            <a:picLocks noChangeAspect="1"/>
          </p:cNvPicPr>
          <p:nvPr/>
        </p:nvPicPr>
        <p:blipFill>
          <a:blip r:embed="rId6"/>
          <a:stretch>
            <a:fillRect/>
          </a:stretch>
        </p:blipFill>
        <p:spPr>
          <a:xfrm>
            <a:off x="13182600" y="4416432"/>
            <a:ext cx="3864411" cy="387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518027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4BD4E896-57DA-E29B-A0B0-C96227312AEE}"/>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1C6DC714-9B5F-D005-9008-5D40AEF01CEC}"/>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A1337D74-268C-28E1-D1F5-BFF0A1D57EF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C783FF31-0627-274C-0D8F-94ECED2623B5}"/>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E5168A15-C251-8DAF-E7BA-A67D2F8F2E9E}"/>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Character Model Refinement (AI)</a:t>
            </a:r>
          </a:p>
        </p:txBody>
      </p:sp>
      <p:sp>
        <p:nvSpPr>
          <p:cNvPr id="2" name="Freeform 5">
            <a:extLst>
              <a:ext uri="{FF2B5EF4-FFF2-40B4-BE49-F238E27FC236}">
                <a16:creationId xmlns:a16="http://schemas.microsoft.com/office/drawing/2014/main" id="{7ED67EA9-E4A3-66E3-5A54-25F13A1D47D0}"/>
              </a:ext>
            </a:extLst>
          </p:cNvPr>
          <p:cNvSpPr/>
          <p:nvPr/>
        </p:nvSpPr>
        <p:spPr>
          <a:xfrm rot="-1733480">
            <a:off x="1371676" y="2035173"/>
            <a:ext cx="13973717" cy="9908636"/>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pic>
        <p:nvPicPr>
          <p:cNvPr id="12" name="Picture 11">
            <a:extLst>
              <a:ext uri="{FF2B5EF4-FFF2-40B4-BE49-F238E27FC236}">
                <a16:creationId xmlns:a16="http://schemas.microsoft.com/office/drawing/2014/main" id="{84E5B6D4-0559-0964-257B-112E4C1F1B55}"/>
              </a:ext>
            </a:extLst>
          </p:cNvPr>
          <p:cNvPicPr>
            <a:picLocks noChangeAspect="1"/>
          </p:cNvPicPr>
          <p:nvPr/>
        </p:nvPicPr>
        <p:blipFill>
          <a:blip r:embed="rId5"/>
          <a:stretch>
            <a:fillRect/>
          </a:stretch>
        </p:blipFill>
        <p:spPr>
          <a:xfrm>
            <a:off x="287821" y="4844533"/>
            <a:ext cx="2510956" cy="2517428"/>
          </a:xfrm>
          <a:prstGeom prst="rect">
            <a:avLst/>
          </a:prstGeom>
          <a:effectLst>
            <a:outerShdw blurRad="50800" dist="38100" dir="2700000" algn="tl" rotWithShape="0">
              <a:prstClr val="black">
                <a:alpha val="40000"/>
              </a:prstClr>
            </a:outerShdw>
          </a:effectLst>
        </p:spPr>
      </p:pic>
      <p:pic>
        <p:nvPicPr>
          <p:cNvPr id="9" name="Picture 8" descr="Cartoon character with green hair and striped pants&#10;&#10;AI-generated content may be incorrect.">
            <a:extLst>
              <a:ext uri="{FF2B5EF4-FFF2-40B4-BE49-F238E27FC236}">
                <a16:creationId xmlns:a16="http://schemas.microsoft.com/office/drawing/2014/main" id="{B70EB7A3-8F49-0A08-702A-4E3505EF50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5260" y="4698143"/>
            <a:ext cx="2810208" cy="2810208"/>
          </a:xfrm>
          <a:prstGeom prst="rect">
            <a:avLst/>
          </a:prstGeom>
          <a:effectLst>
            <a:outerShdw blurRad="50800" dist="38100" dir="2700000" algn="tl" rotWithShape="0">
              <a:prstClr val="black">
                <a:alpha val="40000"/>
              </a:prstClr>
            </a:outerShdw>
          </a:effectLst>
        </p:spPr>
      </p:pic>
      <p:pic>
        <p:nvPicPr>
          <p:cNvPr id="7" name="Picture 6" descr="Cartoon characters in different poses&#10;&#10;AI-generated content may be incorrect.">
            <a:extLst>
              <a:ext uri="{FF2B5EF4-FFF2-40B4-BE49-F238E27FC236}">
                <a16:creationId xmlns:a16="http://schemas.microsoft.com/office/drawing/2014/main" id="{79ABC311-A40F-276D-795A-0A665AD27E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2084" y="6496235"/>
            <a:ext cx="2641930" cy="2641930"/>
          </a:xfrm>
          <a:prstGeom prst="rect">
            <a:avLst/>
          </a:prstGeom>
          <a:effectLst>
            <a:outerShdw blurRad="50800" dist="38100" dir="2700000" algn="tl" rotWithShape="0">
              <a:prstClr val="black">
                <a:alpha val="40000"/>
              </a:prstClr>
            </a:outerShdw>
          </a:effectLst>
        </p:spPr>
      </p:pic>
      <p:pic>
        <p:nvPicPr>
          <p:cNvPr id="5" name="Picture 4" descr="Cartoon characters of a child in white and green clothes&#10;&#10;AI-generated content may be incorrect.">
            <a:extLst>
              <a:ext uri="{FF2B5EF4-FFF2-40B4-BE49-F238E27FC236}">
                <a16:creationId xmlns:a16="http://schemas.microsoft.com/office/drawing/2014/main" id="{60C8EC9E-0616-23F4-2151-FC8C6FE48F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10438" y="4698143"/>
            <a:ext cx="2641930" cy="2641930"/>
          </a:xfrm>
          <a:prstGeom prst="rect">
            <a:avLst/>
          </a:prstGeom>
          <a:effectLst>
            <a:outerShdw blurRad="50800" dist="38100" dir="2700000" algn="tl" rotWithShape="0">
              <a:prstClr val="black">
                <a:alpha val="40000"/>
              </a:prstClr>
            </a:outerShdw>
          </a:effectLst>
        </p:spPr>
      </p:pic>
      <p:pic>
        <p:nvPicPr>
          <p:cNvPr id="3" name="Picture 2" descr="A cartoon character in different poses&#10;&#10;AI-generated content may be incorrect.">
            <a:extLst>
              <a:ext uri="{FF2B5EF4-FFF2-40B4-BE49-F238E27FC236}">
                <a16:creationId xmlns:a16="http://schemas.microsoft.com/office/drawing/2014/main" id="{7B73E1B3-D6F3-5BB2-1AFE-3215EEB5B3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64808" y="6523449"/>
            <a:ext cx="2471279" cy="24712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34A7D97-3839-FA75-8DA5-1120ED5D7B32}"/>
              </a:ext>
            </a:extLst>
          </p:cNvPr>
          <p:cNvPicPr>
            <a:picLocks noChangeAspect="1"/>
          </p:cNvPicPr>
          <p:nvPr/>
        </p:nvPicPr>
        <p:blipFill>
          <a:blip r:embed="rId10"/>
          <a:stretch>
            <a:fillRect/>
          </a:stretch>
        </p:blipFill>
        <p:spPr>
          <a:xfrm>
            <a:off x="353361" y="8311510"/>
            <a:ext cx="1483237" cy="1487536"/>
          </a:xfrm>
          <a:prstGeom prst="rect">
            <a:avLst/>
          </a:prstGeom>
          <a:effectLst>
            <a:outerShdw blurRad="50800" dist="38100" dir="2700000" algn="tl" rotWithShape="0">
              <a:prstClr val="black">
                <a:alpha val="40000"/>
              </a:prstClr>
            </a:outerShdw>
          </a:effectLst>
        </p:spPr>
      </p:pic>
      <p:sp>
        <p:nvSpPr>
          <p:cNvPr id="8" name="Freeform 9">
            <a:extLst>
              <a:ext uri="{FF2B5EF4-FFF2-40B4-BE49-F238E27FC236}">
                <a16:creationId xmlns:a16="http://schemas.microsoft.com/office/drawing/2014/main" id="{F2E28DD7-EE0B-8A4B-F98B-8497ECEBE557}"/>
              </a:ext>
            </a:extLst>
          </p:cNvPr>
          <p:cNvSpPr/>
          <p:nvPr/>
        </p:nvSpPr>
        <p:spPr>
          <a:xfrm rot="2700000">
            <a:off x="16474244" y="7435693"/>
            <a:ext cx="772316" cy="772316"/>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Tree>
    <p:extLst>
      <p:ext uri="{BB962C8B-B14F-4D97-AF65-F5344CB8AC3E}">
        <p14:creationId xmlns:p14="http://schemas.microsoft.com/office/powerpoint/2010/main" val="321698653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1" name="Picture 10" descr="A sailboat in the ocean&#10;&#10;AI-generated content may be incorrect.">
            <a:extLst>
              <a:ext uri="{FF2B5EF4-FFF2-40B4-BE49-F238E27FC236}">
                <a16:creationId xmlns:a16="http://schemas.microsoft.com/office/drawing/2014/main" id="{C3C8AEC6-ABCC-0721-A7D9-A4FF092179A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grpSp>
        <p:nvGrpSpPr>
          <p:cNvPr id="9" name="Group 9"/>
          <p:cNvGrpSpPr>
            <a:grpSpLocks noChangeAspect="1"/>
          </p:cNvGrpSpPr>
          <p:nvPr/>
        </p:nvGrpSpPr>
        <p:grpSpPr>
          <a:xfrm>
            <a:off x="762000" y="514350"/>
            <a:ext cx="6464145" cy="9258300"/>
            <a:chOff x="0" y="0"/>
            <a:chExt cx="4433570" cy="6350000"/>
          </a:xfrm>
        </p:grpSpPr>
        <p:sp>
          <p:nvSpPr>
            <p:cNvPr id="10" name="Freeform 1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sp>
        <p:nvSpPr>
          <p:cNvPr id="13" name="TextBox 13"/>
          <p:cNvSpPr txBox="1"/>
          <p:nvPr/>
        </p:nvSpPr>
        <p:spPr>
          <a:xfrm>
            <a:off x="7918654" y="803967"/>
            <a:ext cx="6718111" cy="109537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1A347B"/>
                </a:solidFill>
                <a:latin typeface="Waterlily"/>
                <a:ea typeface="Waterlily"/>
                <a:cs typeface="Waterlily"/>
                <a:sym typeface="Waterlily"/>
              </a:rPr>
              <a:t>The Character</a:t>
            </a:r>
          </a:p>
        </p:txBody>
      </p:sp>
      <p:sp>
        <p:nvSpPr>
          <p:cNvPr id="14" name="TextBox 14"/>
          <p:cNvSpPr txBox="1"/>
          <p:nvPr/>
        </p:nvSpPr>
        <p:spPr>
          <a:xfrm>
            <a:off x="9906000" y="3199917"/>
            <a:ext cx="5885901" cy="5491440"/>
          </a:xfrm>
          <a:prstGeom prst="rect">
            <a:avLst/>
          </a:prstGeom>
        </p:spPr>
        <p:txBody>
          <a:bodyPr wrap="square" lIns="0" tIns="0" rIns="0" bIns="0" rtlCol="0" anchor="t">
            <a:spAutoFit/>
          </a:bodyPr>
          <a:lstStyle/>
          <a:p>
            <a:pPr algn="l">
              <a:lnSpc>
                <a:spcPts val="2700"/>
              </a:lnSpc>
            </a:pPr>
            <a:r>
              <a:rPr lang="en-US" sz="1800" b="1" dirty="0">
                <a:solidFill>
                  <a:srgbClr val="0F1A38"/>
                </a:solidFill>
                <a:latin typeface="Hagrid Text"/>
                <a:ea typeface="Hagrid Text"/>
                <a:cs typeface="Hagrid Text"/>
                <a:sym typeface="Hagrid Text"/>
              </a:rPr>
              <a:t>Age:</a:t>
            </a:r>
            <a:r>
              <a:rPr lang="en-US" sz="1800" dirty="0">
                <a:solidFill>
                  <a:srgbClr val="0F1A38"/>
                </a:solidFill>
                <a:latin typeface="Hagrid Text"/>
                <a:ea typeface="Hagrid Text"/>
                <a:cs typeface="Hagrid Text"/>
                <a:sym typeface="Hagrid Text"/>
              </a:rPr>
              <a:t> 23</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Characteristics:</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Agile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Fearless</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Stronger than he looks</a:t>
            </a:r>
          </a:p>
          <a:p>
            <a:pPr marL="285750" indent="-285750" algn="l">
              <a:lnSpc>
                <a:spcPts val="2700"/>
              </a:lnSpc>
              <a:buFont typeface="Arial" panose="020B0604020202020204" pitchFamily="34" charset="0"/>
              <a:buChar char="•"/>
            </a:pPr>
            <a:endParaRPr lang="en-US" dirty="0">
              <a:solidFill>
                <a:srgbClr val="0F1A38"/>
              </a:solidFill>
              <a:latin typeface="Hagrid Text"/>
              <a:ea typeface="Hagrid Text"/>
              <a:cs typeface="Hagrid Text"/>
              <a:sym typeface="Hagrid Text"/>
            </a:endParaRPr>
          </a:p>
          <a:p>
            <a:pPr algn="l">
              <a:lnSpc>
                <a:spcPts val="2700"/>
              </a:lnSpc>
            </a:pPr>
            <a:r>
              <a:rPr lang="en-US" sz="1800" b="1" dirty="0">
                <a:solidFill>
                  <a:srgbClr val="0F1A38"/>
                </a:solidFill>
                <a:latin typeface="Hagrid Text"/>
                <a:ea typeface="Hagrid Text"/>
                <a:cs typeface="Hagrid Text"/>
                <a:sym typeface="Hagrid Text"/>
              </a:rPr>
              <a:t>Personality:</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Loyal </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Brave</a:t>
            </a: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Friendly</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Good hearted</a:t>
            </a:r>
          </a:p>
          <a:p>
            <a:pPr marL="285750" indent="-285750" algn="l">
              <a:lnSpc>
                <a:spcPts val="2700"/>
              </a:lnSpc>
              <a:buFont typeface="Arial" panose="020B0604020202020204" pitchFamily="34" charset="0"/>
              <a:buChar char="•"/>
            </a:pPr>
            <a:r>
              <a:rPr lang="en-US" sz="1800" dirty="0">
                <a:solidFill>
                  <a:srgbClr val="0F1A38"/>
                </a:solidFill>
                <a:latin typeface="Hagrid Text"/>
                <a:ea typeface="Hagrid Text"/>
                <a:cs typeface="Hagrid Text"/>
                <a:sym typeface="Hagrid Text"/>
              </a:rPr>
              <a:t>Love</a:t>
            </a:r>
            <a:r>
              <a:rPr lang="en-US" dirty="0">
                <a:solidFill>
                  <a:srgbClr val="0F1A38"/>
                </a:solidFill>
                <a:latin typeface="Hagrid Text"/>
                <a:ea typeface="Hagrid Text"/>
                <a:cs typeface="Hagrid Text"/>
                <a:sym typeface="Hagrid Text"/>
              </a:rPr>
              <a:t>s Magpies</a:t>
            </a: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r>
              <a:rPr lang="en-US" dirty="0">
                <a:solidFill>
                  <a:srgbClr val="0F1A38"/>
                </a:solidFill>
                <a:latin typeface="Hagrid Text"/>
                <a:ea typeface="Hagrid Text"/>
                <a:cs typeface="Hagrid Text"/>
                <a:sym typeface="Hagrid Text"/>
              </a:rPr>
              <a:t>Appreciates freedom</a:t>
            </a: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a:p>
            <a:pPr marL="285750" indent="-285750" algn="l">
              <a:lnSpc>
                <a:spcPts val="2700"/>
              </a:lnSpc>
              <a:buFont typeface="Arial" panose="020B0604020202020204" pitchFamily="34" charset="0"/>
              <a:buChar char="•"/>
            </a:pPr>
            <a:endParaRPr lang="en-US" sz="1800" dirty="0">
              <a:solidFill>
                <a:srgbClr val="0F1A38"/>
              </a:solidFill>
              <a:latin typeface="Hagrid Text"/>
              <a:ea typeface="Hagrid Text"/>
              <a:cs typeface="Hagrid Text"/>
              <a:sym typeface="Hagrid Text"/>
            </a:endParaRPr>
          </a:p>
        </p:txBody>
      </p:sp>
      <p:sp>
        <p:nvSpPr>
          <p:cNvPr id="15" name="TextBox 15"/>
          <p:cNvSpPr txBox="1"/>
          <p:nvPr/>
        </p:nvSpPr>
        <p:spPr>
          <a:xfrm>
            <a:off x="9906000" y="2422208"/>
            <a:ext cx="4848119" cy="468654"/>
          </a:xfrm>
          <a:prstGeom prst="rect">
            <a:avLst/>
          </a:prstGeom>
        </p:spPr>
        <p:txBody>
          <a:bodyPr lIns="0" tIns="0" rIns="0" bIns="0" rtlCol="0" anchor="t">
            <a:spAutoFit/>
          </a:bodyPr>
          <a:lstStyle/>
          <a:p>
            <a:pPr marL="0" lvl="0" indent="0" algn="l">
              <a:lnSpc>
                <a:spcPts val="4160"/>
              </a:lnSpc>
              <a:spcBef>
                <a:spcPct val="0"/>
              </a:spcBef>
            </a:pPr>
            <a:r>
              <a:rPr lang="en-US" sz="3200" b="1" dirty="0">
                <a:solidFill>
                  <a:srgbClr val="0F1A38"/>
                </a:solidFill>
                <a:latin typeface="Hagrid Text Bold"/>
                <a:ea typeface="Hagrid Text Bold"/>
                <a:cs typeface="Hagrid Text Bold"/>
                <a:sym typeface="Hagrid Text Bold"/>
              </a:rPr>
              <a:t>Pat the Mag </a:t>
            </a:r>
          </a:p>
        </p:txBody>
      </p:sp>
      <p:pic>
        <p:nvPicPr>
          <p:cNvPr id="17" name="Picture 16" descr="Cartoon characters of a child in white and green clothes&#10;&#10;AI-generated content may be incorrect.">
            <a:extLst>
              <a:ext uri="{FF2B5EF4-FFF2-40B4-BE49-F238E27FC236}">
                <a16:creationId xmlns:a16="http://schemas.microsoft.com/office/drawing/2014/main" id="{6D21053F-BC04-25EB-1D0A-1DA72F1628A3}"/>
              </a:ext>
            </a:extLst>
          </p:cNvPr>
          <p:cNvPicPr>
            <a:picLocks noChangeAspect="1"/>
          </p:cNvPicPr>
          <p:nvPr/>
        </p:nvPicPr>
        <p:blipFill>
          <a:blip r:embed="rId5" cstate="print">
            <a:extLst>
              <a:ext uri="{28A0092B-C50C-407E-A947-70E740481C1C}">
                <a14:useLocalDpi xmlns:a14="http://schemas.microsoft.com/office/drawing/2010/main" val="0"/>
              </a:ext>
            </a:extLst>
          </a:blip>
          <a:srcRect r="53857"/>
          <a:stretch/>
        </p:blipFill>
        <p:spPr>
          <a:xfrm>
            <a:off x="1023692" y="2857500"/>
            <a:ext cx="2981134" cy="6460641"/>
          </a:xfrm>
          <a:prstGeom prst="rect">
            <a:avLst/>
          </a:prstGeom>
          <a:effectLst>
            <a:outerShdw blurRad="50800" dist="38100" dir="2700000" algn="tl" rotWithShape="0">
              <a:prstClr val="black">
                <a:alpha val="40000"/>
              </a:prstClr>
            </a:outerShdw>
          </a:effectLst>
        </p:spPr>
      </p:pic>
      <p:pic>
        <p:nvPicPr>
          <p:cNvPr id="19" name="Picture 18" descr="Cartoon characters of a child in white and green clothes&#10;&#10;AI-generated content may be incorrect.">
            <a:extLst>
              <a:ext uri="{FF2B5EF4-FFF2-40B4-BE49-F238E27FC236}">
                <a16:creationId xmlns:a16="http://schemas.microsoft.com/office/drawing/2014/main" id="{47CF7618-A1DF-8DCE-051C-89C8133512B0}"/>
              </a:ext>
            </a:extLst>
          </p:cNvPr>
          <p:cNvPicPr>
            <a:picLocks noChangeAspect="1"/>
          </p:cNvPicPr>
          <p:nvPr/>
        </p:nvPicPr>
        <p:blipFill>
          <a:blip r:embed="rId5" cstate="print">
            <a:extLst>
              <a:ext uri="{28A0092B-C50C-407E-A947-70E740481C1C}">
                <a14:useLocalDpi xmlns:a14="http://schemas.microsoft.com/office/drawing/2010/main" val="0"/>
              </a:ext>
            </a:extLst>
          </a:blip>
          <a:srcRect l="58400" r="-1861"/>
          <a:stretch/>
        </p:blipFill>
        <p:spPr>
          <a:xfrm>
            <a:off x="4198867" y="2857499"/>
            <a:ext cx="2807836" cy="6460642"/>
          </a:xfrm>
          <a:prstGeom prst="rect">
            <a:avLst/>
          </a:prstGeom>
          <a:effectLst>
            <a:outerShdw blurRad="50800" dist="38100" dir="2700000" algn="tl" rotWithShape="0">
              <a:prstClr val="black">
                <a:alpha val="40000"/>
              </a:prstClr>
            </a:outerShdw>
          </a:effectLst>
        </p:spPr>
      </p:pic>
      <p:grpSp>
        <p:nvGrpSpPr>
          <p:cNvPr id="21" name="Group 9">
            <a:extLst>
              <a:ext uri="{FF2B5EF4-FFF2-40B4-BE49-F238E27FC236}">
                <a16:creationId xmlns:a16="http://schemas.microsoft.com/office/drawing/2014/main" id="{EB83556E-5833-9715-4F0E-52F0E64270A3}"/>
              </a:ext>
            </a:extLst>
          </p:cNvPr>
          <p:cNvGrpSpPr>
            <a:grpSpLocks noChangeAspect="1"/>
          </p:cNvGrpSpPr>
          <p:nvPr/>
        </p:nvGrpSpPr>
        <p:grpSpPr>
          <a:xfrm>
            <a:off x="7588575" y="7108335"/>
            <a:ext cx="1860225" cy="2664315"/>
            <a:chOff x="0" y="0"/>
            <a:chExt cx="4433570" cy="6350000"/>
          </a:xfrm>
        </p:grpSpPr>
        <p:sp>
          <p:nvSpPr>
            <p:cNvPr id="22" name="Freeform 10">
              <a:extLst>
                <a:ext uri="{FF2B5EF4-FFF2-40B4-BE49-F238E27FC236}">
                  <a16:creationId xmlns:a16="http://schemas.microsoft.com/office/drawing/2014/main" id="{2C980E03-8A0A-C848-3005-BD5DB83292A8}"/>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8121" r="-18121"/>
              </a:stretch>
            </a:blipFill>
          </p:spPr>
          <p:txBody>
            <a:bodyPr/>
            <a:lstStyle/>
            <a:p>
              <a:endParaRPr lang="en-IE"/>
            </a:p>
          </p:txBody>
        </p:sp>
      </p:grpSp>
      <p:pic>
        <p:nvPicPr>
          <p:cNvPr id="20" name="Picture 19" descr="A cartoon character in different poses&#10;&#10;AI-generated content may be incorrect.">
            <a:extLst>
              <a:ext uri="{FF2B5EF4-FFF2-40B4-BE49-F238E27FC236}">
                <a16:creationId xmlns:a16="http://schemas.microsoft.com/office/drawing/2014/main" id="{3D2E0DC4-56CC-627B-3406-6640BE73AB66}"/>
              </a:ext>
            </a:extLst>
          </p:cNvPr>
          <p:cNvPicPr>
            <a:picLocks noChangeAspect="1"/>
          </p:cNvPicPr>
          <p:nvPr/>
        </p:nvPicPr>
        <p:blipFill>
          <a:blip r:embed="rId6" cstate="print">
            <a:extLst>
              <a:ext uri="{28A0092B-C50C-407E-A947-70E740481C1C}">
                <a14:useLocalDpi xmlns:a14="http://schemas.microsoft.com/office/drawing/2010/main" val="0"/>
              </a:ext>
            </a:extLst>
          </a:blip>
          <a:srcRect r="49039"/>
          <a:stretch/>
        </p:blipFill>
        <p:spPr>
          <a:xfrm>
            <a:off x="8017054" y="7739804"/>
            <a:ext cx="1015392" cy="1992504"/>
          </a:xfrm>
          <a:prstGeom prst="rect">
            <a:avLst/>
          </a:prstGeom>
          <a:effectLst>
            <a:outerShdw blurRad="50800" dist="38100" dir="2700000" algn="tl" rotWithShape="0">
              <a:prstClr val="black">
                <a:alpha val="40000"/>
              </a:prstClr>
            </a:outerShdw>
          </a:effectLst>
        </p:spPr>
      </p:pic>
      <p:grpSp>
        <p:nvGrpSpPr>
          <p:cNvPr id="23" name="Group 11">
            <a:extLst>
              <a:ext uri="{FF2B5EF4-FFF2-40B4-BE49-F238E27FC236}">
                <a16:creationId xmlns:a16="http://schemas.microsoft.com/office/drawing/2014/main" id="{47F14EB7-37CA-6110-9B39-1242027A89A5}"/>
              </a:ext>
            </a:extLst>
          </p:cNvPr>
          <p:cNvGrpSpPr/>
          <p:nvPr/>
        </p:nvGrpSpPr>
        <p:grpSpPr>
          <a:xfrm>
            <a:off x="15686787" y="3315144"/>
            <a:ext cx="1958815" cy="6417164"/>
            <a:chOff x="0" y="0"/>
            <a:chExt cx="7822279" cy="10972800"/>
          </a:xfrm>
        </p:grpSpPr>
        <p:pic>
          <p:nvPicPr>
            <p:cNvPr id="24" name="Picture 12">
              <a:extLst>
                <a:ext uri="{FF2B5EF4-FFF2-40B4-BE49-F238E27FC236}">
                  <a16:creationId xmlns:a16="http://schemas.microsoft.com/office/drawing/2014/main" id="{D6B92768-D96D-0CA5-9322-5F70D94A005E}"/>
                </a:ext>
              </a:extLst>
            </p:cNvPr>
            <p:cNvPicPr>
              <a:picLocks noChangeAspect="1"/>
            </p:cNvPicPr>
            <p:nvPr/>
          </p:nvPicPr>
          <p:blipFill>
            <a:blip r:embed="rId4"/>
            <a:srcRect l="12529" r="12529"/>
            <a:stretch>
              <a:fillRect/>
            </a:stretch>
          </p:blipFill>
          <p:spPr>
            <a:xfrm>
              <a:off x="0" y="0"/>
              <a:ext cx="7822279" cy="10972800"/>
            </a:xfrm>
            <a:prstGeom prst="rect">
              <a:avLst/>
            </a:prstGeom>
          </p:spPr>
        </p:pic>
      </p:grpSp>
      <p:sp>
        <p:nvSpPr>
          <p:cNvPr id="25" name="Rectangle 24">
            <a:extLst>
              <a:ext uri="{FF2B5EF4-FFF2-40B4-BE49-F238E27FC236}">
                <a16:creationId xmlns:a16="http://schemas.microsoft.com/office/drawing/2014/main" id="{8DB29E7A-7692-5FD9-6350-20A8EA81E36A}"/>
              </a:ext>
            </a:extLst>
          </p:cNvPr>
          <p:cNvSpPr/>
          <p:nvPr/>
        </p:nvSpPr>
        <p:spPr>
          <a:xfrm>
            <a:off x="15876190" y="3712508"/>
            <a:ext cx="1604311" cy="762000"/>
          </a:xfrm>
          <a:prstGeom prst="rect">
            <a:avLst/>
          </a:prstGeom>
          <a:solidFill>
            <a:srgbClr val="FEF9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Rectangle 25">
            <a:extLst>
              <a:ext uri="{FF2B5EF4-FFF2-40B4-BE49-F238E27FC236}">
                <a16:creationId xmlns:a16="http://schemas.microsoft.com/office/drawing/2014/main" id="{245DB4B2-EFFD-4472-6285-A4E6B061D2F8}"/>
              </a:ext>
            </a:extLst>
          </p:cNvPr>
          <p:cNvSpPr/>
          <p:nvPr/>
        </p:nvSpPr>
        <p:spPr>
          <a:xfrm>
            <a:off x="15876190" y="4705494"/>
            <a:ext cx="1604311" cy="762000"/>
          </a:xfrm>
          <a:prstGeom prst="rect">
            <a:avLst/>
          </a:prstGeom>
          <a:solidFill>
            <a:srgbClr val="56AD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110D3CE8-D8D6-6A82-E217-6166B5DA9EBA}"/>
              </a:ext>
            </a:extLst>
          </p:cNvPr>
          <p:cNvSpPr/>
          <p:nvPr/>
        </p:nvSpPr>
        <p:spPr>
          <a:xfrm>
            <a:off x="15876190" y="5678105"/>
            <a:ext cx="1604311" cy="762000"/>
          </a:xfrm>
          <a:prstGeom prst="rect">
            <a:avLst/>
          </a:prstGeom>
          <a:solidFill>
            <a:srgbClr val="6B53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Rectangle 27">
            <a:extLst>
              <a:ext uri="{FF2B5EF4-FFF2-40B4-BE49-F238E27FC236}">
                <a16:creationId xmlns:a16="http://schemas.microsoft.com/office/drawing/2014/main" id="{A3F2F47A-2A00-FB7E-DD37-F64D164A07D2}"/>
              </a:ext>
            </a:extLst>
          </p:cNvPr>
          <p:cNvSpPr/>
          <p:nvPr/>
        </p:nvSpPr>
        <p:spPr>
          <a:xfrm>
            <a:off x="15876190" y="6696491"/>
            <a:ext cx="1604311" cy="762000"/>
          </a:xfrm>
          <a:prstGeom prst="rect">
            <a:avLst/>
          </a:prstGeom>
          <a:solidFill>
            <a:srgbClr val="8E95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4BAE23D0-5F20-0711-22FF-0778D6DCC8D3}"/>
              </a:ext>
            </a:extLst>
          </p:cNvPr>
          <p:cNvSpPr/>
          <p:nvPr/>
        </p:nvSpPr>
        <p:spPr>
          <a:xfrm>
            <a:off x="15864038" y="7699563"/>
            <a:ext cx="1604311" cy="762000"/>
          </a:xfrm>
          <a:prstGeom prst="rect">
            <a:avLst/>
          </a:prstGeom>
          <a:solidFill>
            <a:srgbClr val="C882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B107CC02-81FB-BCFF-6984-A35BA8F3BC92}"/>
              </a:ext>
            </a:extLst>
          </p:cNvPr>
          <p:cNvSpPr/>
          <p:nvPr/>
        </p:nvSpPr>
        <p:spPr>
          <a:xfrm>
            <a:off x="15864037" y="8717949"/>
            <a:ext cx="1604311" cy="762000"/>
          </a:xfrm>
          <a:prstGeom prst="rect">
            <a:avLst/>
          </a:prstGeom>
          <a:solidFill>
            <a:srgbClr val="4A44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13">
            <a:extLst>
              <a:ext uri="{FF2B5EF4-FFF2-40B4-BE49-F238E27FC236}">
                <a16:creationId xmlns:a16="http://schemas.microsoft.com/office/drawing/2014/main" id="{26D04269-47F7-8316-BE64-5B73851C1084}"/>
              </a:ext>
            </a:extLst>
          </p:cNvPr>
          <p:cNvSpPr txBox="1"/>
          <p:nvPr/>
        </p:nvSpPr>
        <p:spPr>
          <a:xfrm>
            <a:off x="15686787" y="2296906"/>
            <a:ext cx="1958816" cy="888705"/>
          </a:xfrm>
          <a:prstGeom prst="rect">
            <a:avLst/>
          </a:prstGeom>
        </p:spPr>
        <p:txBody>
          <a:bodyPr wrap="square" lIns="0" tIns="0" rIns="0" bIns="0" rtlCol="0" anchor="t">
            <a:spAutoFit/>
          </a:bodyPr>
          <a:lstStyle/>
          <a:p>
            <a:pPr marL="0" lvl="0" indent="0" algn="ctr">
              <a:lnSpc>
                <a:spcPts val="8640"/>
              </a:lnSpc>
              <a:spcBef>
                <a:spcPct val="0"/>
              </a:spcBef>
            </a:pPr>
            <a:r>
              <a:rPr lang="en-US" sz="2400" dirty="0" err="1">
                <a:solidFill>
                  <a:srgbClr val="1A347B"/>
                </a:solidFill>
                <a:latin typeface="Waterlily"/>
                <a:ea typeface="Waterlily"/>
                <a:cs typeface="Waterlily"/>
                <a:sym typeface="Waterlily"/>
              </a:rPr>
              <a:t>Colour</a:t>
            </a:r>
            <a:r>
              <a:rPr lang="en-US" sz="2400" dirty="0">
                <a:solidFill>
                  <a:srgbClr val="1A347B"/>
                </a:solidFill>
                <a:latin typeface="Waterlily"/>
                <a:ea typeface="Waterlily"/>
                <a:cs typeface="Waterlily"/>
                <a:sym typeface="Waterlily"/>
              </a:rPr>
              <a:t> Palette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E55D-3983-02C6-D7A7-4E16619CC1DD}"/>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468E56C-6F8D-6A50-9EBC-83989B0E851C}"/>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C86004A4-E88E-3644-D555-83C3F4EFD38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9C5465AF-D909-6E3F-FF09-A529E421502D}"/>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7B0AED10-EBDC-7FC6-84D3-6DF4BC709BD3}"/>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Controls</a:t>
            </a:r>
          </a:p>
        </p:txBody>
      </p:sp>
      <p:sp>
        <p:nvSpPr>
          <p:cNvPr id="12" name="TextBox 9">
            <a:extLst>
              <a:ext uri="{FF2B5EF4-FFF2-40B4-BE49-F238E27FC236}">
                <a16:creationId xmlns:a16="http://schemas.microsoft.com/office/drawing/2014/main" id="{65028850-8215-0B90-B28F-6385E62BBBB9}"/>
              </a:ext>
            </a:extLst>
          </p:cNvPr>
          <p:cNvSpPr txBox="1"/>
          <p:nvPr/>
        </p:nvSpPr>
        <p:spPr>
          <a:xfrm rot="2700000">
            <a:off x="3164912" y="3969333"/>
            <a:ext cx="952022" cy="1074001"/>
          </a:xfrm>
          <a:prstGeom prst="rect">
            <a:avLst/>
          </a:prstGeom>
        </p:spPr>
        <p:txBody>
          <a:bodyPr lIns="50800" tIns="50800" rIns="50800" bIns="50800" rtlCol="0" anchor="ctr"/>
          <a:lstStyle/>
          <a:p>
            <a:pPr algn="ctr">
              <a:lnSpc>
                <a:spcPts val="3359"/>
              </a:lnSpc>
            </a:pPr>
            <a:endParaRPr/>
          </a:p>
        </p:txBody>
      </p:sp>
      <p:sp>
        <p:nvSpPr>
          <p:cNvPr id="2" name="Rectangle 1">
            <a:extLst>
              <a:ext uri="{FF2B5EF4-FFF2-40B4-BE49-F238E27FC236}">
                <a16:creationId xmlns:a16="http://schemas.microsoft.com/office/drawing/2014/main" id="{D415B80C-4D6C-16E2-566D-FF7464424BB3}"/>
              </a:ext>
            </a:extLst>
          </p:cNvPr>
          <p:cNvSpPr/>
          <p:nvPr/>
        </p:nvSpPr>
        <p:spPr>
          <a:xfrm>
            <a:off x="3363076" y="4478530"/>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W</a:t>
            </a:r>
            <a:endParaRPr lang="en-IE" sz="3600" dirty="0"/>
          </a:p>
        </p:txBody>
      </p:sp>
      <p:sp>
        <p:nvSpPr>
          <p:cNvPr id="3" name="Rectangle 2">
            <a:extLst>
              <a:ext uri="{FF2B5EF4-FFF2-40B4-BE49-F238E27FC236}">
                <a16:creationId xmlns:a16="http://schemas.microsoft.com/office/drawing/2014/main" id="{0EC1BA13-7730-6C05-20AD-0C56804E5F99}"/>
              </a:ext>
            </a:extLst>
          </p:cNvPr>
          <p:cNvSpPr/>
          <p:nvPr/>
        </p:nvSpPr>
        <p:spPr>
          <a:xfrm>
            <a:off x="2187366" y="5706584"/>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A</a:t>
            </a:r>
            <a:endParaRPr lang="en-IE" sz="3600" dirty="0"/>
          </a:p>
        </p:txBody>
      </p:sp>
      <p:sp>
        <p:nvSpPr>
          <p:cNvPr id="4" name="Rectangle 3">
            <a:extLst>
              <a:ext uri="{FF2B5EF4-FFF2-40B4-BE49-F238E27FC236}">
                <a16:creationId xmlns:a16="http://schemas.microsoft.com/office/drawing/2014/main" id="{DE58455A-764E-6A6A-CEC4-C6E3CE552881}"/>
              </a:ext>
            </a:extLst>
          </p:cNvPr>
          <p:cNvSpPr/>
          <p:nvPr/>
        </p:nvSpPr>
        <p:spPr>
          <a:xfrm>
            <a:off x="3363076" y="5706584"/>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S</a:t>
            </a:r>
            <a:endParaRPr lang="en-IE" sz="3600" dirty="0"/>
          </a:p>
        </p:txBody>
      </p:sp>
      <p:sp>
        <p:nvSpPr>
          <p:cNvPr id="10" name="Rectangle 9">
            <a:extLst>
              <a:ext uri="{FF2B5EF4-FFF2-40B4-BE49-F238E27FC236}">
                <a16:creationId xmlns:a16="http://schemas.microsoft.com/office/drawing/2014/main" id="{A83361B2-4504-1AB6-A9EB-80DC94D67F1D}"/>
              </a:ext>
            </a:extLst>
          </p:cNvPr>
          <p:cNvSpPr/>
          <p:nvPr/>
        </p:nvSpPr>
        <p:spPr>
          <a:xfrm>
            <a:off x="4538786" y="5706584"/>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D</a:t>
            </a:r>
            <a:endParaRPr lang="en-IE" sz="3600" dirty="0"/>
          </a:p>
        </p:txBody>
      </p:sp>
      <p:sp>
        <p:nvSpPr>
          <p:cNvPr id="11" name="Rectangle 10">
            <a:extLst>
              <a:ext uri="{FF2B5EF4-FFF2-40B4-BE49-F238E27FC236}">
                <a16:creationId xmlns:a16="http://schemas.microsoft.com/office/drawing/2014/main" id="{64E0B286-40B1-9F3A-DF21-F25B1FEB9096}"/>
              </a:ext>
            </a:extLst>
          </p:cNvPr>
          <p:cNvSpPr/>
          <p:nvPr/>
        </p:nvSpPr>
        <p:spPr>
          <a:xfrm>
            <a:off x="7796340" y="4478530"/>
            <a:ext cx="105273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E</a:t>
            </a:r>
            <a:endParaRPr lang="en-IE" sz="3600" dirty="0"/>
          </a:p>
        </p:txBody>
      </p:sp>
      <p:sp>
        <p:nvSpPr>
          <p:cNvPr id="13" name="Rectangle 12">
            <a:extLst>
              <a:ext uri="{FF2B5EF4-FFF2-40B4-BE49-F238E27FC236}">
                <a16:creationId xmlns:a16="http://schemas.microsoft.com/office/drawing/2014/main" id="{52AC7F1F-7463-CC05-AD2D-9929077CD93D}"/>
              </a:ext>
            </a:extLst>
          </p:cNvPr>
          <p:cNvSpPr/>
          <p:nvPr/>
        </p:nvSpPr>
        <p:spPr>
          <a:xfrm>
            <a:off x="5743666" y="8091507"/>
            <a:ext cx="5867400" cy="1066800"/>
          </a:xfrm>
          <a:prstGeom prst="rect">
            <a:avLst/>
          </a:prstGeom>
          <a:solidFill>
            <a:srgbClr val="FF4F6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latin typeface="Waterlily"/>
                <a:ea typeface="Waterlily"/>
                <a:cs typeface="Waterlily"/>
                <a:sym typeface="Waterlily"/>
              </a:rPr>
              <a:t>Space Bar</a:t>
            </a:r>
            <a:endParaRPr lang="en-IE" sz="3600" dirty="0"/>
          </a:p>
        </p:txBody>
      </p:sp>
      <p:sp>
        <p:nvSpPr>
          <p:cNvPr id="14" name="TextBox 11">
            <a:extLst>
              <a:ext uri="{FF2B5EF4-FFF2-40B4-BE49-F238E27FC236}">
                <a16:creationId xmlns:a16="http://schemas.microsoft.com/office/drawing/2014/main" id="{1455AF9E-D156-3285-776F-E0B13D7A88E5}"/>
              </a:ext>
            </a:extLst>
          </p:cNvPr>
          <p:cNvSpPr txBox="1"/>
          <p:nvPr/>
        </p:nvSpPr>
        <p:spPr>
          <a:xfrm>
            <a:off x="10520236" y="4777603"/>
            <a:ext cx="44815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Collect Treasure</a:t>
            </a:r>
          </a:p>
        </p:txBody>
      </p:sp>
      <p:sp>
        <p:nvSpPr>
          <p:cNvPr id="15" name="TextBox 11">
            <a:extLst>
              <a:ext uri="{FF2B5EF4-FFF2-40B4-BE49-F238E27FC236}">
                <a16:creationId xmlns:a16="http://schemas.microsoft.com/office/drawing/2014/main" id="{3F224E4E-5A30-AD01-4D9D-99F76FF70CDD}"/>
              </a:ext>
            </a:extLst>
          </p:cNvPr>
          <p:cNvSpPr txBox="1"/>
          <p:nvPr/>
        </p:nvSpPr>
        <p:spPr>
          <a:xfrm>
            <a:off x="13312655" y="8423934"/>
            <a:ext cx="25003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Jump</a:t>
            </a:r>
          </a:p>
        </p:txBody>
      </p:sp>
      <p:sp>
        <p:nvSpPr>
          <p:cNvPr id="17" name="TextBox 11">
            <a:extLst>
              <a:ext uri="{FF2B5EF4-FFF2-40B4-BE49-F238E27FC236}">
                <a16:creationId xmlns:a16="http://schemas.microsoft.com/office/drawing/2014/main" id="{C18AAA2F-96EB-8F73-BEAB-4D335FFAD053}"/>
              </a:ext>
            </a:extLst>
          </p:cNvPr>
          <p:cNvSpPr txBox="1"/>
          <p:nvPr/>
        </p:nvSpPr>
        <p:spPr>
          <a:xfrm>
            <a:off x="2451621" y="3197271"/>
            <a:ext cx="287563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Movement</a:t>
            </a:r>
          </a:p>
        </p:txBody>
      </p:sp>
      <p:cxnSp>
        <p:nvCxnSpPr>
          <p:cNvPr id="46" name="Straight Arrow Connector 45">
            <a:extLst>
              <a:ext uri="{FF2B5EF4-FFF2-40B4-BE49-F238E27FC236}">
                <a16:creationId xmlns:a16="http://schemas.microsoft.com/office/drawing/2014/main" id="{A00BA904-206B-75CA-CA64-0B9D88CCC71E}"/>
              </a:ext>
            </a:extLst>
          </p:cNvPr>
          <p:cNvCxnSpPr/>
          <p:nvPr/>
        </p:nvCxnSpPr>
        <p:spPr>
          <a:xfrm flipV="1">
            <a:off x="3889441" y="3790026"/>
            <a:ext cx="0" cy="536104"/>
          </a:xfrm>
          <a:prstGeom prst="straightConnector1">
            <a:avLst/>
          </a:prstGeom>
          <a:ln w="3810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282262-C782-731E-E643-2E99EC47E467}"/>
              </a:ext>
            </a:extLst>
          </p:cNvPr>
          <p:cNvCxnSpPr>
            <a:cxnSpLocks/>
          </p:cNvCxnSpPr>
          <p:nvPr/>
        </p:nvCxnSpPr>
        <p:spPr>
          <a:xfrm>
            <a:off x="12272836" y="8658261"/>
            <a:ext cx="1455313" cy="0"/>
          </a:xfrm>
          <a:prstGeom prst="straightConnector1">
            <a:avLst/>
          </a:prstGeom>
          <a:ln w="38100">
            <a:solidFill>
              <a:srgbClr val="FF4F6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26B1441-BE99-CF34-B226-70B42993597C}"/>
              </a:ext>
            </a:extLst>
          </p:cNvPr>
          <p:cNvCxnSpPr>
            <a:cxnSpLocks/>
          </p:cNvCxnSpPr>
          <p:nvPr/>
        </p:nvCxnSpPr>
        <p:spPr>
          <a:xfrm>
            <a:off x="8954379" y="5011930"/>
            <a:ext cx="1455313" cy="0"/>
          </a:xfrm>
          <a:prstGeom prst="straightConnector1">
            <a:avLst/>
          </a:prstGeom>
          <a:ln w="38100">
            <a:solidFill>
              <a:srgbClr val="FF4F6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577995"/>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AEBFB0A-1C76-C088-995C-E32A2F817200}"/>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EB35EE57-EF85-4434-E7AE-303D4A8A3CBD}"/>
              </a:ext>
            </a:extLst>
          </p:cNvPr>
          <p:cNvGrpSpPr/>
          <p:nvPr/>
        </p:nvGrpSpPr>
        <p:grpSpPr>
          <a:xfrm>
            <a:off x="0" y="-38100"/>
            <a:ext cx="18335626" cy="10477500"/>
            <a:chOff x="0" y="0"/>
            <a:chExt cx="18335626" cy="10477500"/>
          </a:xfrm>
        </p:grpSpPr>
        <p:pic>
          <p:nvPicPr>
            <p:cNvPr id="41" name="Picture 40" descr="A sailboat in the ocean&#10;&#10;AI-generated content may be incorrect.">
              <a:extLst>
                <a:ext uri="{FF2B5EF4-FFF2-40B4-BE49-F238E27FC236}">
                  <a16:creationId xmlns:a16="http://schemas.microsoft.com/office/drawing/2014/main" id="{F9FFC2E2-6226-6FC0-0249-951E1104F33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2" name="Rectangle 41">
              <a:extLst>
                <a:ext uri="{FF2B5EF4-FFF2-40B4-BE49-F238E27FC236}">
                  <a16:creationId xmlns:a16="http://schemas.microsoft.com/office/drawing/2014/main" id="{D4D52297-EA2A-F0F3-86F6-E4B56A26745C}"/>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06709688-B91D-BE63-8CC8-250483D5D8CC}"/>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Environment Challenges</a:t>
            </a:r>
          </a:p>
        </p:txBody>
      </p:sp>
      <p:sp>
        <p:nvSpPr>
          <p:cNvPr id="5" name="Freeform 5">
            <a:extLst>
              <a:ext uri="{FF2B5EF4-FFF2-40B4-BE49-F238E27FC236}">
                <a16:creationId xmlns:a16="http://schemas.microsoft.com/office/drawing/2014/main" id="{5B5233F6-1C05-0A24-65FB-53D9E4FE53CB}"/>
              </a:ext>
            </a:extLst>
          </p:cNvPr>
          <p:cNvSpPr/>
          <p:nvPr/>
        </p:nvSpPr>
        <p:spPr>
          <a:xfrm rot="19377036">
            <a:off x="286858" y="336501"/>
            <a:ext cx="17238541" cy="12223693"/>
          </a:xfrm>
          <a:custGeom>
            <a:avLst/>
            <a:gdLst/>
            <a:ahLst/>
            <a:cxnLst/>
            <a:rect l="l" t="t" r="r" b="b"/>
            <a:pathLst>
              <a:path w="17238541" h="12223693">
                <a:moveTo>
                  <a:pt x="0" y="0"/>
                </a:moveTo>
                <a:lnTo>
                  <a:pt x="17238541" y="0"/>
                </a:lnTo>
                <a:lnTo>
                  <a:pt x="17238541" y="12223692"/>
                </a:lnTo>
                <a:lnTo>
                  <a:pt x="0" y="1222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E"/>
          </a:p>
        </p:txBody>
      </p:sp>
      <p:grpSp>
        <p:nvGrpSpPr>
          <p:cNvPr id="47" name="Group 8">
            <a:extLst>
              <a:ext uri="{FF2B5EF4-FFF2-40B4-BE49-F238E27FC236}">
                <a16:creationId xmlns:a16="http://schemas.microsoft.com/office/drawing/2014/main" id="{D7152FD0-68E6-3D7F-4688-046BD8FCA908}"/>
              </a:ext>
            </a:extLst>
          </p:cNvPr>
          <p:cNvGrpSpPr/>
          <p:nvPr/>
        </p:nvGrpSpPr>
        <p:grpSpPr>
          <a:xfrm>
            <a:off x="862112" y="5143500"/>
            <a:ext cx="4481549" cy="2991846"/>
            <a:chOff x="0" y="0"/>
            <a:chExt cx="1870092" cy="1962486"/>
          </a:xfrm>
        </p:grpSpPr>
        <p:sp>
          <p:nvSpPr>
            <p:cNvPr id="48" name="Freeform 9">
              <a:extLst>
                <a:ext uri="{FF2B5EF4-FFF2-40B4-BE49-F238E27FC236}">
                  <a16:creationId xmlns:a16="http://schemas.microsoft.com/office/drawing/2014/main" id="{03340AD5-4765-C4A5-390D-5F9F5189F719}"/>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49" name="TextBox 10">
              <a:extLst>
                <a:ext uri="{FF2B5EF4-FFF2-40B4-BE49-F238E27FC236}">
                  <a16:creationId xmlns:a16="http://schemas.microsoft.com/office/drawing/2014/main" id="{04F2F026-F01F-6108-EB3D-0605324782B3}"/>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6" name="Group 6">
            <a:extLst>
              <a:ext uri="{FF2B5EF4-FFF2-40B4-BE49-F238E27FC236}">
                <a16:creationId xmlns:a16="http://schemas.microsoft.com/office/drawing/2014/main" id="{AE2EA398-418F-8A87-1161-1CB15D8EEAF1}"/>
              </a:ext>
            </a:extLst>
          </p:cNvPr>
          <p:cNvGrpSpPr/>
          <p:nvPr/>
        </p:nvGrpSpPr>
        <p:grpSpPr>
          <a:xfrm>
            <a:off x="2149546" y="3098073"/>
            <a:ext cx="1820823" cy="1792041"/>
            <a:chOff x="613157" y="628785"/>
            <a:chExt cx="3002107" cy="3002107"/>
          </a:xfrm>
        </p:grpSpPr>
        <p:grpSp>
          <p:nvGrpSpPr>
            <p:cNvPr id="7" name="Group 7">
              <a:extLst>
                <a:ext uri="{FF2B5EF4-FFF2-40B4-BE49-F238E27FC236}">
                  <a16:creationId xmlns:a16="http://schemas.microsoft.com/office/drawing/2014/main" id="{EB4373AC-7321-ABA6-FADF-AEA58267F113}"/>
                </a:ext>
              </a:extLst>
            </p:cNvPr>
            <p:cNvGrpSpPr/>
            <p:nvPr/>
          </p:nvGrpSpPr>
          <p:grpSpPr>
            <a:xfrm rot="2700000">
              <a:off x="613157" y="628785"/>
              <a:ext cx="3002107" cy="3002107"/>
              <a:chOff x="-301" y="2992"/>
              <a:chExt cx="812800" cy="812800"/>
            </a:xfrm>
          </p:grpSpPr>
          <p:sp>
            <p:nvSpPr>
              <p:cNvPr id="9" name="Freeform 8">
                <a:extLst>
                  <a:ext uri="{FF2B5EF4-FFF2-40B4-BE49-F238E27FC236}">
                    <a16:creationId xmlns:a16="http://schemas.microsoft.com/office/drawing/2014/main" id="{A0EC9A68-E833-EE37-224B-63B8E6AD8F38}"/>
                  </a:ext>
                </a:extLst>
              </p:cNvPr>
              <p:cNvSpPr/>
              <p:nvPr/>
            </p:nvSpPr>
            <p:spPr>
              <a:xfrm>
                <a:off x="-301" y="2992"/>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12" name="TextBox 9">
                <a:extLst>
                  <a:ext uri="{FF2B5EF4-FFF2-40B4-BE49-F238E27FC236}">
                    <a16:creationId xmlns:a16="http://schemas.microsoft.com/office/drawing/2014/main" id="{26ED8375-C460-E8FC-2C59-2B370CA4F013}"/>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8" name="TextBox 10">
              <a:extLst>
                <a:ext uri="{FF2B5EF4-FFF2-40B4-BE49-F238E27FC236}">
                  <a16:creationId xmlns:a16="http://schemas.microsoft.com/office/drawing/2014/main" id="{D0045BA0-DB98-A5B6-508F-03435363032B}"/>
                </a:ext>
              </a:extLst>
            </p:cNvPr>
            <p:cNvSpPr txBox="1"/>
            <p:nvPr/>
          </p:nvSpPr>
          <p:spPr>
            <a:xfrm>
              <a:off x="928119" y="1494159"/>
              <a:ext cx="2389384" cy="1238250"/>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01</a:t>
              </a:r>
            </a:p>
          </p:txBody>
        </p:sp>
      </p:grpSp>
      <p:sp>
        <p:nvSpPr>
          <p:cNvPr id="16" name="TextBox 11">
            <a:extLst>
              <a:ext uri="{FF2B5EF4-FFF2-40B4-BE49-F238E27FC236}">
                <a16:creationId xmlns:a16="http://schemas.microsoft.com/office/drawing/2014/main" id="{BC612746-2198-BD81-E6A8-46CD60182347}"/>
              </a:ext>
            </a:extLst>
          </p:cNvPr>
          <p:cNvSpPr txBox="1"/>
          <p:nvPr/>
        </p:nvSpPr>
        <p:spPr>
          <a:xfrm>
            <a:off x="862111" y="5468895"/>
            <a:ext cx="4481549" cy="468654"/>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Skybound Curse</a:t>
            </a:r>
          </a:p>
        </p:txBody>
      </p:sp>
      <p:sp>
        <p:nvSpPr>
          <p:cNvPr id="27" name="TextBox 23">
            <a:extLst>
              <a:ext uri="{FF2B5EF4-FFF2-40B4-BE49-F238E27FC236}">
                <a16:creationId xmlns:a16="http://schemas.microsoft.com/office/drawing/2014/main" id="{78A1158B-6AEE-3874-AA2E-B88BF41F385C}"/>
              </a:ext>
            </a:extLst>
          </p:cNvPr>
          <p:cNvSpPr txBox="1"/>
          <p:nvPr/>
        </p:nvSpPr>
        <p:spPr>
          <a:xfrm>
            <a:off x="862111" y="6085030"/>
            <a:ext cx="4481549"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When Pat the Mag has the Skybound gold on him, when he jumps, he loses a bit of gold.</a:t>
            </a:r>
          </a:p>
        </p:txBody>
      </p:sp>
      <p:grpSp>
        <p:nvGrpSpPr>
          <p:cNvPr id="50" name="Group 8">
            <a:extLst>
              <a:ext uri="{FF2B5EF4-FFF2-40B4-BE49-F238E27FC236}">
                <a16:creationId xmlns:a16="http://schemas.microsoft.com/office/drawing/2014/main" id="{0ADBAA42-DA25-3AE6-8141-21AE0AD96034}"/>
              </a:ext>
            </a:extLst>
          </p:cNvPr>
          <p:cNvGrpSpPr/>
          <p:nvPr/>
        </p:nvGrpSpPr>
        <p:grpSpPr>
          <a:xfrm>
            <a:off x="12298733" y="5595251"/>
            <a:ext cx="4481549" cy="2991846"/>
            <a:chOff x="0" y="0"/>
            <a:chExt cx="1870092" cy="1962486"/>
          </a:xfrm>
        </p:grpSpPr>
        <p:sp>
          <p:nvSpPr>
            <p:cNvPr id="51" name="Freeform 9">
              <a:extLst>
                <a:ext uri="{FF2B5EF4-FFF2-40B4-BE49-F238E27FC236}">
                  <a16:creationId xmlns:a16="http://schemas.microsoft.com/office/drawing/2014/main" id="{0BFB3DA1-E026-A4B8-5083-1368318141B6}"/>
                </a:ext>
              </a:extLst>
            </p:cNvPr>
            <p:cNvSpPr/>
            <p:nvPr/>
          </p:nvSpPr>
          <p:spPr>
            <a:xfrm>
              <a:off x="0" y="0"/>
              <a:ext cx="1870092" cy="1962486"/>
            </a:xfrm>
            <a:custGeom>
              <a:avLst/>
              <a:gdLst/>
              <a:ahLst/>
              <a:cxnLst/>
              <a:rect l="l" t="t" r="r" b="b"/>
              <a:pathLst>
                <a:path w="1870092" h="1962486">
                  <a:moveTo>
                    <a:pt x="55607" y="0"/>
                  </a:moveTo>
                  <a:lnTo>
                    <a:pt x="1814485" y="0"/>
                  </a:lnTo>
                  <a:cubicBezTo>
                    <a:pt x="1845196" y="0"/>
                    <a:pt x="1870092" y="24896"/>
                    <a:pt x="1870092" y="55607"/>
                  </a:cubicBezTo>
                  <a:lnTo>
                    <a:pt x="1870092" y="1906879"/>
                  </a:lnTo>
                  <a:cubicBezTo>
                    <a:pt x="1870092" y="1937590"/>
                    <a:pt x="1845196" y="1962486"/>
                    <a:pt x="1814485" y="1962486"/>
                  </a:cubicBezTo>
                  <a:lnTo>
                    <a:pt x="55607" y="1962486"/>
                  </a:lnTo>
                  <a:cubicBezTo>
                    <a:pt x="24896" y="1962486"/>
                    <a:pt x="0" y="1937590"/>
                    <a:pt x="0" y="1906879"/>
                  </a:cubicBezTo>
                  <a:lnTo>
                    <a:pt x="0" y="55607"/>
                  </a:lnTo>
                  <a:cubicBezTo>
                    <a:pt x="0" y="24896"/>
                    <a:pt x="24896" y="0"/>
                    <a:pt x="55607" y="0"/>
                  </a:cubicBezTo>
                  <a:close/>
                </a:path>
              </a:pathLst>
            </a:custGeom>
            <a:solidFill>
              <a:srgbClr val="FFFFFF"/>
            </a:solidFill>
            <a:ln w="95250" cap="rnd">
              <a:solidFill>
                <a:schemeClr val="bg1">
                  <a:lumMod val="50000"/>
                </a:schemeClr>
              </a:solidFill>
              <a:prstDash val="dash"/>
              <a:round/>
            </a:ln>
          </p:spPr>
          <p:txBody>
            <a:bodyPr/>
            <a:lstStyle/>
            <a:p>
              <a:endParaRPr lang="en-IE"/>
            </a:p>
          </p:txBody>
        </p:sp>
        <p:sp>
          <p:nvSpPr>
            <p:cNvPr id="52" name="TextBox 10">
              <a:extLst>
                <a:ext uri="{FF2B5EF4-FFF2-40B4-BE49-F238E27FC236}">
                  <a16:creationId xmlns:a16="http://schemas.microsoft.com/office/drawing/2014/main" id="{5CAF5648-68F0-2535-75D4-6EB9175D10C2}"/>
                </a:ext>
              </a:extLst>
            </p:cNvPr>
            <p:cNvSpPr txBox="1"/>
            <p:nvPr/>
          </p:nvSpPr>
          <p:spPr>
            <a:xfrm>
              <a:off x="0" y="-47625"/>
              <a:ext cx="1870092" cy="2010111"/>
            </a:xfrm>
            <a:prstGeom prst="rect">
              <a:avLst/>
            </a:prstGeom>
            <a:ln>
              <a:solidFill>
                <a:schemeClr val="bg1">
                  <a:lumMod val="50000"/>
                </a:schemeClr>
              </a:solidFill>
            </a:ln>
          </p:spPr>
          <p:txBody>
            <a:bodyPr lIns="50800" tIns="50800" rIns="50800" bIns="50800" rtlCol="0" anchor="ctr"/>
            <a:lstStyle/>
            <a:p>
              <a:pPr algn="ctr">
                <a:lnSpc>
                  <a:spcPts val="3359"/>
                </a:lnSpc>
              </a:pPr>
              <a:endParaRPr/>
            </a:p>
          </p:txBody>
        </p:sp>
      </p:grpSp>
      <p:grpSp>
        <p:nvGrpSpPr>
          <p:cNvPr id="32" name="Group 6">
            <a:extLst>
              <a:ext uri="{FF2B5EF4-FFF2-40B4-BE49-F238E27FC236}">
                <a16:creationId xmlns:a16="http://schemas.microsoft.com/office/drawing/2014/main" id="{914E0BA0-6CA3-1B9E-E10A-78B99A1E72BE}"/>
              </a:ext>
            </a:extLst>
          </p:cNvPr>
          <p:cNvGrpSpPr/>
          <p:nvPr/>
        </p:nvGrpSpPr>
        <p:grpSpPr>
          <a:xfrm>
            <a:off x="13487400" y="3772390"/>
            <a:ext cx="1820823" cy="1792041"/>
            <a:chOff x="621757" y="621757"/>
            <a:chExt cx="3002107" cy="3002107"/>
          </a:xfrm>
        </p:grpSpPr>
        <p:grpSp>
          <p:nvGrpSpPr>
            <p:cNvPr id="33" name="Group 7">
              <a:extLst>
                <a:ext uri="{FF2B5EF4-FFF2-40B4-BE49-F238E27FC236}">
                  <a16:creationId xmlns:a16="http://schemas.microsoft.com/office/drawing/2014/main" id="{620F2EA3-EBE6-2DFE-2194-69EF669FFC77}"/>
                </a:ext>
              </a:extLst>
            </p:cNvPr>
            <p:cNvGrpSpPr/>
            <p:nvPr/>
          </p:nvGrpSpPr>
          <p:grpSpPr>
            <a:xfrm rot="2700000">
              <a:off x="621757" y="621757"/>
              <a:ext cx="3002107" cy="3002107"/>
              <a:chOff x="0" y="0"/>
              <a:chExt cx="812800" cy="812800"/>
            </a:xfrm>
          </p:grpSpPr>
          <p:sp>
            <p:nvSpPr>
              <p:cNvPr id="35" name="Freeform 8">
                <a:extLst>
                  <a:ext uri="{FF2B5EF4-FFF2-40B4-BE49-F238E27FC236}">
                    <a16:creationId xmlns:a16="http://schemas.microsoft.com/office/drawing/2014/main" id="{58C22E40-E245-FC47-F5CC-C3B758D05FCC}"/>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4F63"/>
              </a:solidFill>
            </p:spPr>
            <p:txBody>
              <a:bodyPr/>
              <a:lstStyle/>
              <a:p>
                <a:endParaRPr lang="en-IE"/>
              </a:p>
            </p:txBody>
          </p:sp>
          <p:sp>
            <p:nvSpPr>
              <p:cNvPr id="36" name="TextBox 9">
                <a:extLst>
                  <a:ext uri="{FF2B5EF4-FFF2-40B4-BE49-F238E27FC236}">
                    <a16:creationId xmlns:a16="http://schemas.microsoft.com/office/drawing/2014/main" id="{F2A40180-A8AD-E13E-398C-4A1FB1A12EC4}"/>
                  </a:ext>
                </a:extLst>
              </p:cNvPr>
              <p:cNvSpPr txBox="1"/>
              <p:nvPr/>
            </p:nvSpPr>
            <p:spPr>
              <a:xfrm>
                <a:off x="190500" y="142875"/>
                <a:ext cx="431800" cy="479425"/>
              </a:xfrm>
              <a:prstGeom prst="rect">
                <a:avLst/>
              </a:prstGeom>
            </p:spPr>
            <p:txBody>
              <a:bodyPr lIns="50800" tIns="50800" rIns="50800" bIns="50800" rtlCol="0" anchor="ctr"/>
              <a:lstStyle/>
              <a:p>
                <a:pPr algn="ctr">
                  <a:lnSpc>
                    <a:spcPts val="3359"/>
                  </a:lnSpc>
                </a:pPr>
                <a:endParaRPr/>
              </a:p>
            </p:txBody>
          </p:sp>
        </p:grpSp>
        <p:sp>
          <p:nvSpPr>
            <p:cNvPr id="34" name="TextBox 10">
              <a:extLst>
                <a:ext uri="{FF2B5EF4-FFF2-40B4-BE49-F238E27FC236}">
                  <a16:creationId xmlns:a16="http://schemas.microsoft.com/office/drawing/2014/main" id="{6F974A03-298E-EF71-506A-3A14D767793E}"/>
                </a:ext>
              </a:extLst>
            </p:cNvPr>
            <p:cNvSpPr txBox="1"/>
            <p:nvPr/>
          </p:nvSpPr>
          <p:spPr>
            <a:xfrm>
              <a:off x="928119" y="1494160"/>
              <a:ext cx="2389385" cy="1546803"/>
            </a:xfrm>
            <a:prstGeom prst="rect">
              <a:avLst/>
            </a:prstGeom>
          </p:spPr>
          <p:txBody>
            <a:bodyPr lIns="0" tIns="0" rIns="0" bIns="0" rtlCol="0" anchor="t">
              <a:spAutoFit/>
            </a:bodyPr>
            <a:lstStyle/>
            <a:p>
              <a:pPr marL="0" lvl="0" indent="0" algn="ctr">
                <a:lnSpc>
                  <a:spcPts val="7200"/>
                </a:lnSpc>
                <a:spcBef>
                  <a:spcPct val="0"/>
                </a:spcBef>
              </a:pPr>
              <a:r>
                <a:rPr lang="en-US" sz="6000" dirty="0">
                  <a:solidFill>
                    <a:srgbClr val="FFFFFF"/>
                  </a:solidFill>
                  <a:latin typeface="Waterlily"/>
                  <a:ea typeface="Waterlily"/>
                  <a:cs typeface="Waterlily"/>
                  <a:sym typeface="Waterlily"/>
                </a:rPr>
                <a:t>02</a:t>
              </a:r>
            </a:p>
          </p:txBody>
        </p:sp>
      </p:grpSp>
      <p:sp>
        <p:nvSpPr>
          <p:cNvPr id="29" name="TextBox 26">
            <a:extLst>
              <a:ext uri="{FF2B5EF4-FFF2-40B4-BE49-F238E27FC236}">
                <a16:creationId xmlns:a16="http://schemas.microsoft.com/office/drawing/2014/main" id="{307146C0-6289-D722-D3B5-C2A3584657F0}"/>
              </a:ext>
            </a:extLst>
          </p:cNvPr>
          <p:cNvSpPr txBox="1"/>
          <p:nvPr/>
        </p:nvSpPr>
        <p:spPr>
          <a:xfrm>
            <a:off x="12329264" y="7130616"/>
            <a:ext cx="4451017" cy="990207"/>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As Pat gets the gold, the island will start sinking to try to protect its gold</a:t>
            </a:r>
          </a:p>
        </p:txBody>
      </p:sp>
      <p:sp>
        <p:nvSpPr>
          <p:cNvPr id="28" name="TextBox 25">
            <a:extLst>
              <a:ext uri="{FF2B5EF4-FFF2-40B4-BE49-F238E27FC236}">
                <a16:creationId xmlns:a16="http://schemas.microsoft.com/office/drawing/2014/main" id="{17CDEE58-9C45-AA76-3D8D-EBCA58522E88}"/>
              </a:ext>
            </a:extLst>
          </p:cNvPr>
          <p:cNvSpPr txBox="1"/>
          <p:nvPr/>
        </p:nvSpPr>
        <p:spPr>
          <a:xfrm>
            <a:off x="12286032" y="5965432"/>
            <a:ext cx="4481549" cy="1007263"/>
          </a:xfrm>
          <a:prstGeom prst="rect">
            <a:avLst/>
          </a:prstGeom>
        </p:spPr>
        <p:txBody>
          <a:bodyPr wrap="square"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The Island </a:t>
            </a:r>
          </a:p>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wants its gold</a:t>
            </a:r>
          </a:p>
        </p:txBody>
      </p:sp>
    </p:spTree>
    <p:extLst>
      <p:ext uri="{BB962C8B-B14F-4D97-AF65-F5344CB8AC3E}">
        <p14:creationId xmlns:p14="http://schemas.microsoft.com/office/powerpoint/2010/main" val="40257928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2BDF0B6-A62A-6B8B-169C-B6C9431EFC1A}"/>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7D52EE25-B8FB-EA24-2323-2795EFE2C92D}"/>
              </a:ext>
            </a:extLst>
          </p:cNvPr>
          <p:cNvGrpSpPr/>
          <p:nvPr/>
        </p:nvGrpSpPr>
        <p:grpSpPr>
          <a:xfrm>
            <a:off x="0" y="-38100"/>
            <a:ext cx="18335626" cy="10477500"/>
            <a:chOff x="0" y="0"/>
            <a:chExt cx="18335626" cy="10477500"/>
          </a:xfrm>
        </p:grpSpPr>
        <p:pic>
          <p:nvPicPr>
            <p:cNvPr id="48" name="Picture 47" descr="A sailboat in the ocean&#10;&#10;AI-generated content may be incorrect.">
              <a:extLst>
                <a:ext uri="{FF2B5EF4-FFF2-40B4-BE49-F238E27FC236}">
                  <a16:creationId xmlns:a16="http://schemas.microsoft.com/office/drawing/2014/main" id="{E65FA983-8BB2-C984-F49F-CDEE269F97C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335626" cy="10477500"/>
            </a:xfrm>
            <a:prstGeom prst="rect">
              <a:avLst/>
            </a:prstGeom>
          </p:spPr>
        </p:pic>
        <p:sp>
          <p:nvSpPr>
            <p:cNvPr id="49" name="Rectangle 48">
              <a:extLst>
                <a:ext uri="{FF2B5EF4-FFF2-40B4-BE49-F238E27FC236}">
                  <a16:creationId xmlns:a16="http://schemas.microsoft.com/office/drawing/2014/main" id="{5225FD5E-332C-2B07-3734-6CBB40FF8264}"/>
                </a:ext>
              </a:extLst>
            </p:cNvPr>
            <p:cNvSpPr/>
            <p:nvPr/>
          </p:nvSpPr>
          <p:spPr>
            <a:xfrm>
              <a:off x="0" y="952500"/>
              <a:ext cx="18335626" cy="1570737"/>
            </a:xfrm>
            <a:prstGeom prst="rect">
              <a:avLst/>
            </a:prstGeom>
            <a:solidFill>
              <a:schemeClr val="bg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43" name="TextBox 11">
            <a:extLst>
              <a:ext uri="{FF2B5EF4-FFF2-40B4-BE49-F238E27FC236}">
                <a16:creationId xmlns:a16="http://schemas.microsoft.com/office/drawing/2014/main" id="{4B093DD9-8759-B356-1147-5C57ECDD6872}"/>
              </a:ext>
            </a:extLst>
          </p:cNvPr>
          <p:cNvSpPr txBox="1"/>
          <p:nvPr/>
        </p:nvSpPr>
        <p:spPr>
          <a:xfrm>
            <a:off x="1094980" y="1239973"/>
            <a:ext cx="15135620" cy="1102866"/>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1A347B"/>
                </a:solidFill>
                <a:latin typeface="Waterlily"/>
                <a:ea typeface="Waterlily"/>
                <a:cs typeface="Waterlily"/>
                <a:sym typeface="Waterlily"/>
              </a:rPr>
              <a:t>Mechanics - Obstacles</a:t>
            </a:r>
          </a:p>
        </p:txBody>
      </p:sp>
      <p:grpSp>
        <p:nvGrpSpPr>
          <p:cNvPr id="4" name="Group 6">
            <a:extLst>
              <a:ext uri="{FF2B5EF4-FFF2-40B4-BE49-F238E27FC236}">
                <a16:creationId xmlns:a16="http://schemas.microsoft.com/office/drawing/2014/main" id="{C8ECEC48-23A0-815A-8A59-FB9F9DACF455}"/>
              </a:ext>
            </a:extLst>
          </p:cNvPr>
          <p:cNvGrpSpPr/>
          <p:nvPr/>
        </p:nvGrpSpPr>
        <p:grpSpPr>
          <a:xfrm>
            <a:off x="685800" y="3314702"/>
            <a:ext cx="4386182" cy="5081675"/>
            <a:chOff x="0" y="0"/>
            <a:chExt cx="1155208" cy="1338383"/>
          </a:xfrm>
        </p:grpSpPr>
        <p:sp>
          <p:nvSpPr>
            <p:cNvPr id="10" name="Freeform 7">
              <a:extLst>
                <a:ext uri="{FF2B5EF4-FFF2-40B4-BE49-F238E27FC236}">
                  <a16:creationId xmlns:a16="http://schemas.microsoft.com/office/drawing/2014/main" id="{42988C83-EBA9-31CE-C151-5DD06137FCAF}"/>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1" name="TextBox 8">
              <a:extLst>
                <a:ext uri="{FF2B5EF4-FFF2-40B4-BE49-F238E27FC236}">
                  <a16:creationId xmlns:a16="http://schemas.microsoft.com/office/drawing/2014/main" id="{2F06FCEA-3D62-8299-CF46-498602592D62}"/>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grpSp>
        <p:nvGrpSpPr>
          <p:cNvPr id="13" name="Group 6">
            <a:extLst>
              <a:ext uri="{FF2B5EF4-FFF2-40B4-BE49-F238E27FC236}">
                <a16:creationId xmlns:a16="http://schemas.microsoft.com/office/drawing/2014/main" id="{8F851CAF-B93F-3AB0-F4C9-5F54F53A1F5E}"/>
              </a:ext>
            </a:extLst>
          </p:cNvPr>
          <p:cNvGrpSpPr/>
          <p:nvPr/>
        </p:nvGrpSpPr>
        <p:grpSpPr>
          <a:xfrm>
            <a:off x="6847063" y="3314701"/>
            <a:ext cx="4386182" cy="5081675"/>
            <a:chOff x="0" y="0"/>
            <a:chExt cx="1155208" cy="1338383"/>
          </a:xfrm>
        </p:grpSpPr>
        <p:sp>
          <p:nvSpPr>
            <p:cNvPr id="14" name="Freeform 7">
              <a:extLst>
                <a:ext uri="{FF2B5EF4-FFF2-40B4-BE49-F238E27FC236}">
                  <a16:creationId xmlns:a16="http://schemas.microsoft.com/office/drawing/2014/main" id="{98FF04E7-AF9C-F587-BF9A-4EAD920AE359}"/>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15" name="TextBox 8">
              <a:extLst>
                <a:ext uri="{FF2B5EF4-FFF2-40B4-BE49-F238E27FC236}">
                  <a16:creationId xmlns:a16="http://schemas.microsoft.com/office/drawing/2014/main" id="{804EEE09-4D89-F33D-7CE6-A4C066A4EA11}"/>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17" name="Picture 16" descr="Cartoon characters of a child in white and green clothes&#10;&#10;AI-generated content may be incorrect.">
            <a:extLst>
              <a:ext uri="{FF2B5EF4-FFF2-40B4-BE49-F238E27FC236}">
                <a16:creationId xmlns:a16="http://schemas.microsoft.com/office/drawing/2014/main" id="{52D37DE4-DF7D-7DC2-28D1-DC619413B226}"/>
              </a:ext>
            </a:extLst>
          </p:cNvPr>
          <p:cNvPicPr>
            <a:picLocks noChangeAspect="1"/>
          </p:cNvPicPr>
          <p:nvPr/>
        </p:nvPicPr>
        <p:blipFill>
          <a:blip r:embed="rId3" cstate="print">
            <a:extLst>
              <a:ext uri="{28A0092B-C50C-407E-A947-70E740481C1C}">
                <a14:useLocalDpi xmlns:a14="http://schemas.microsoft.com/office/drawing/2010/main" val="0"/>
              </a:ext>
            </a:extLst>
          </a:blip>
          <a:srcRect r="53857" b="34015"/>
          <a:stretch/>
        </p:blipFill>
        <p:spPr>
          <a:xfrm>
            <a:off x="2164551" y="6246082"/>
            <a:ext cx="1428680" cy="2043015"/>
          </a:xfrm>
          <a:prstGeom prst="rect">
            <a:avLst/>
          </a:prstGeom>
          <a:effectLst>
            <a:outerShdw blurRad="50800" dist="38100" dir="2700000" algn="tl" rotWithShape="0">
              <a:prstClr val="black">
                <a:alpha val="40000"/>
              </a:prstClr>
            </a:outerShdw>
          </a:effectLst>
        </p:spPr>
      </p:pic>
      <p:sp>
        <p:nvSpPr>
          <p:cNvPr id="16" name="Freeform 13">
            <a:extLst>
              <a:ext uri="{FF2B5EF4-FFF2-40B4-BE49-F238E27FC236}">
                <a16:creationId xmlns:a16="http://schemas.microsoft.com/office/drawing/2014/main" id="{D0688041-7B15-EEE9-4C77-BDEBA023FB43}"/>
              </a:ext>
            </a:extLst>
          </p:cNvPr>
          <p:cNvSpPr/>
          <p:nvPr/>
        </p:nvSpPr>
        <p:spPr>
          <a:xfrm>
            <a:off x="1069580" y="7250899"/>
            <a:ext cx="3505200" cy="1794217"/>
          </a:xfrm>
          <a:custGeom>
            <a:avLst/>
            <a:gdLst/>
            <a:ahLst/>
            <a:cxnLst/>
            <a:rect l="l" t="t" r="r" b="b"/>
            <a:pathLst>
              <a:path w="2235522" h="936125">
                <a:moveTo>
                  <a:pt x="0" y="0"/>
                </a:moveTo>
                <a:lnTo>
                  <a:pt x="2235522" y="0"/>
                </a:lnTo>
                <a:lnTo>
                  <a:pt x="2235522" y="936125"/>
                </a:lnTo>
                <a:lnTo>
                  <a:pt x="0" y="936125"/>
                </a:lnTo>
                <a:lnTo>
                  <a:pt x="0" y="0"/>
                </a:lnTo>
                <a:close/>
              </a:path>
            </a:pathLst>
          </a:custGeom>
          <a:blipFill>
            <a:blip r:embed="rId4"/>
            <a:stretch>
              <a:fillRect/>
            </a:stretch>
          </a:blipFill>
        </p:spPr>
        <p:txBody>
          <a:bodyPr/>
          <a:lstStyle/>
          <a:p>
            <a:endParaRPr lang="en-IE"/>
          </a:p>
        </p:txBody>
      </p:sp>
      <p:sp>
        <p:nvSpPr>
          <p:cNvPr id="19" name="TextBox 11">
            <a:extLst>
              <a:ext uri="{FF2B5EF4-FFF2-40B4-BE49-F238E27FC236}">
                <a16:creationId xmlns:a16="http://schemas.microsoft.com/office/drawing/2014/main" id="{6F0C0B20-FDFF-92D7-9BC3-862BFDBA8319}"/>
              </a:ext>
            </a:extLst>
          </p:cNvPr>
          <p:cNvSpPr txBox="1"/>
          <p:nvPr/>
        </p:nvSpPr>
        <p:spPr>
          <a:xfrm>
            <a:off x="890156" y="3583721"/>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Quicksand</a:t>
            </a:r>
          </a:p>
        </p:txBody>
      </p:sp>
      <p:sp>
        <p:nvSpPr>
          <p:cNvPr id="20" name="TextBox 23">
            <a:extLst>
              <a:ext uri="{FF2B5EF4-FFF2-40B4-BE49-F238E27FC236}">
                <a16:creationId xmlns:a16="http://schemas.microsoft.com/office/drawing/2014/main" id="{1B97DBBB-294C-D8BE-2F6E-F030CEF554D6}"/>
              </a:ext>
            </a:extLst>
          </p:cNvPr>
          <p:cNvSpPr txBox="1"/>
          <p:nvPr/>
        </p:nvSpPr>
        <p:spPr>
          <a:xfrm>
            <a:off x="1107680" y="4185795"/>
            <a:ext cx="3505200" cy="1682705"/>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Quicksand will ma</a:t>
            </a:r>
            <a:r>
              <a:rPr lang="en-US" dirty="0">
                <a:solidFill>
                  <a:srgbClr val="0F1A38"/>
                </a:solidFill>
                <a:latin typeface="Hagrid Text"/>
                <a:ea typeface="Hagrid Text"/>
                <a:cs typeface="Hagrid Text"/>
                <a:sym typeface="Hagrid Text"/>
              </a:rPr>
              <a:t>ke Pat sink. He’ll have to jump many times to leave it. The problem is that it will cost him some gold to do it!</a:t>
            </a:r>
            <a:endParaRPr lang="en-US" sz="1800" dirty="0">
              <a:solidFill>
                <a:srgbClr val="0F1A38"/>
              </a:solidFill>
              <a:latin typeface="Hagrid Text"/>
              <a:ea typeface="Hagrid Text"/>
              <a:cs typeface="Hagrid Text"/>
              <a:sym typeface="Hagrid Text"/>
            </a:endParaRPr>
          </a:p>
        </p:txBody>
      </p:sp>
      <p:pic>
        <p:nvPicPr>
          <p:cNvPr id="21" name="Picture 20" descr="Cartoon characters of a child in white and green clothes&#10;&#10;AI-generated content may be incorrect.">
            <a:extLst>
              <a:ext uri="{FF2B5EF4-FFF2-40B4-BE49-F238E27FC236}">
                <a16:creationId xmlns:a16="http://schemas.microsoft.com/office/drawing/2014/main" id="{5BA75787-8097-9F8D-C277-B29245A7472A}"/>
              </a:ext>
            </a:extLst>
          </p:cNvPr>
          <p:cNvPicPr>
            <a:picLocks noChangeAspect="1"/>
          </p:cNvPicPr>
          <p:nvPr/>
        </p:nvPicPr>
        <p:blipFill>
          <a:blip r:embed="rId5" cstate="print">
            <a:extLst>
              <a:ext uri="{28A0092B-C50C-407E-A947-70E740481C1C}">
                <a14:useLocalDpi xmlns:a14="http://schemas.microsoft.com/office/drawing/2010/main" val="0"/>
              </a:ext>
            </a:extLst>
          </a:blip>
          <a:srcRect r="53857" b="20431"/>
          <a:stretch/>
        </p:blipFill>
        <p:spPr>
          <a:xfrm>
            <a:off x="8564106" y="5961862"/>
            <a:ext cx="889447" cy="1533753"/>
          </a:xfrm>
          <a:prstGeom prst="rect">
            <a:avLst/>
          </a:prstGeom>
          <a:effectLst>
            <a:outerShdw blurRad="50800" dist="38100" dir="2700000" algn="tl" rotWithShape="0">
              <a:prstClr val="black">
                <a:alpha val="40000"/>
              </a:prstClr>
            </a:outerShdw>
          </a:effectLst>
        </p:spPr>
      </p:pic>
      <p:sp>
        <p:nvSpPr>
          <p:cNvPr id="23" name="TextBox 11">
            <a:extLst>
              <a:ext uri="{FF2B5EF4-FFF2-40B4-BE49-F238E27FC236}">
                <a16:creationId xmlns:a16="http://schemas.microsoft.com/office/drawing/2014/main" id="{FF1A11C2-FA35-AFBF-6B0E-780DA72BA2C5}"/>
              </a:ext>
            </a:extLst>
          </p:cNvPr>
          <p:cNvSpPr txBox="1"/>
          <p:nvPr/>
        </p:nvSpPr>
        <p:spPr>
          <a:xfrm>
            <a:off x="7051419" y="3561473"/>
            <a:ext cx="3977469" cy="460575"/>
          </a:xfrm>
          <a:prstGeom prst="rect">
            <a:avLst/>
          </a:prstGeom>
        </p:spPr>
        <p:txBody>
          <a:bodyPr lIns="0" tIns="0" rIns="0" bIns="0" rtlCol="0" anchor="t">
            <a:spAutoFit/>
          </a:bodyPr>
          <a:lstStyle/>
          <a:p>
            <a:pPr marL="0" lvl="0" indent="0" algn="ctr">
              <a:lnSpc>
                <a:spcPts val="4160"/>
              </a:lnSpc>
              <a:spcBef>
                <a:spcPct val="0"/>
              </a:spcBef>
            </a:pPr>
            <a:r>
              <a:rPr lang="en-US" sz="2800" b="1" dirty="0">
                <a:solidFill>
                  <a:srgbClr val="0F1A38"/>
                </a:solidFill>
                <a:latin typeface="Hagrid Text Bold"/>
                <a:ea typeface="Hagrid Text Bold"/>
                <a:cs typeface="Hagrid Text Bold"/>
                <a:sym typeface="Hagrid Text Bold"/>
              </a:rPr>
              <a:t>Moving Platforms</a:t>
            </a:r>
          </a:p>
        </p:txBody>
      </p:sp>
      <p:sp>
        <p:nvSpPr>
          <p:cNvPr id="24" name="TextBox 23">
            <a:extLst>
              <a:ext uri="{FF2B5EF4-FFF2-40B4-BE49-F238E27FC236}">
                <a16:creationId xmlns:a16="http://schemas.microsoft.com/office/drawing/2014/main" id="{D123230D-8530-35FF-D9E3-3CFBD04BE373}"/>
              </a:ext>
            </a:extLst>
          </p:cNvPr>
          <p:cNvSpPr txBox="1"/>
          <p:nvPr/>
        </p:nvSpPr>
        <p:spPr>
          <a:xfrm>
            <a:off x="7282800" y="4177608"/>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The Island will have some ancient and cursed platforms. Falling from them will be fatal!</a:t>
            </a:r>
          </a:p>
        </p:txBody>
      </p:sp>
      <p:grpSp>
        <p:nvGrpSpPr>
          <p:cNvPr id="28" name="Group 6">
            <a:extLst>
              <a:ext uri="{FF2B5EF4-FFF2-40B4-BE49-F238E27FC236}">
                <a16:creationId xmlns:a16="http://schemas.microsoft.com/office/drawing/2014/main" id="{61888A75-1C3F-88DA-308D-F9140FE980B5}"/>
              </a:ext>
            </a:extLst>
          </p:cNvPr>
          <p:cNvGrpSpPr/>
          <p:nvPr/>
        </p:nvGrpSpPr>
        <p:grpSpPr>
          <a:xfrm>
            <a:off x="13008325" y="3175014"/>
            <a:ext cx="4386182" cy="5081675"/>
            <a:chOff x="0" y="0"/>
            <a:chExt cx="1155208" cy="1338383"/>
          </a:xfrm>
        </p:grpSpPr>
        <p:sp>
          <p:nvSpPr>
            <p:cNvPr id="29" name="Freeform 7">
              <a:extLst>
                <a:ext uri="{FF2B5EF4-FFF2-40B4-BE49-F238E27FC236}">
                  <a16:creationId xmlns:a16="http://schemas.microsoft.com/office/drawing/2014/main" id="{B26AA0ED-AD5B-CF62-34A2-C6DC5559D128}"/>
                </a:ext>
              </a:extLst>
            </p:cNvPr>
            <p:cNvSpPr/>
            <p:nvPr/>
          </p:nvSpPr>
          <p:spPr>
            <a:xfrm>
              <a:off x="0" y="0"/>
              <a:ext cx="1155208" cy="1338384"/>
            </a:xfrm>
            <a:custGeom>
              <a:avLst/>
              <a:gdLst/>
              <a:ahLst/>
              <a:cxnLst/>
              <a:rect l="l" t="t" r="r" b="b"/>
              <a:pathLst>
                <a:path w="1155208" h="1338384">
                  <a:moveTo>
                    <a:pt x="90019" y="0"/>
                  </a:moveTo>
                  <a:lnTo>
                    <a:pt x="1065190" y="0"/>
                  </a:lnTo>
                  <a:cubicBezTo>
                    <a:pt x="1089064" y="0"/>
                    <a:pt x="1111961" y="9484"/>
                    <a:pt x="1128843" y="26366"/>
                  </a:cubicBezTo>
                  <a:cubicBezTo>
                    <a:pt x="1145724" y="43248"/>
                    <a:pt x="1155208" y="66144"/>
                    <a:pt x="1155208" y="90019"/>
                  </a:cubicBezTo>
                  <a:lnTo>
                    <a:pt x="1155208" y="1248365"/>
                  </a:lnTo>
                  <a:cubicBezTo>
                    <a:pt x="1155208" y="1272239"/>
                    <a:pt x="1145724" y="1295136"/>
                    <a:pt x="1128843" y="1312018"/>
                  </a:cubicBezTo>
                  <a:cubicBezTo>
                    <a:pt x="1111961" y="1328899"/>
                    <a:pt x="1089064" y="1338384"/>
                    <a:pt x="1065190" y="1338384"/>
                  </a:cubicBezTo>
                  <a:lnTo>
                    <a:pt x="90019" y="1338384"/>
                  </a:lnTo>
                  <a:cubicBezTo>
                    <a:pt x="66144" y="1338384"/>
                    <a:pt x="43248" y="1328899"/>
                    <a:pt x="26366" y="1312018"/>
                  </a:cubicBezTo>
                  <a:cubicBezTo>
                    <a:pt x="9484" y="1295136"/>
                    <a:pt x="0" y="1272239"/>
                    <a:pt x="0" y="1248365"/>
                  </a:cubicBezTo>
                  <a:lnTo>
                    <a:pt x="0" y="90019"/>
                  </a:lnTo>
                  <a:cubicBezTo>
                    <a:pt x="0" y="66144"/>
                    <a:pt x="9484" y="43248"/>
                    <a:pt x="26366" y="26366"/>
                  </a:cubicBezTo>
                  <a:cubicBezTo>
                    <a:pt x="43248" y="9484"/>
                    <a:pt x="66144" y="0"/>
                    <a:pt x="90019" y="0"/>
                  </a:cubicBezTo>
                  <a:close/>
                </a:path>
              </a:pathLst>
            </a:custGeom>
            <a:solidFill>
              <a:srgbClr val="FFFFFF"/>
            </a:solidFill>
            <a:ln w="95250" cap="rnd">
              <a:solidFill>
                <a:srgbClr val="FF4F63"/>
              </a:solidFill>
              <a:prstDash val="dash"/>
              <a:round/>
            </a:ln>
          </p:spPr>
          <p:txBody>
            <a:bodyPr/>
            <a:lstStyle/>
            <a:p>
              <a:endParaRPr lang="en-IE"/>
            </a:p>
          </p:txBody>
        </p:sp>
        <p:sp>
          <p:nvSpPr>
            <p:cNvPr id="30" name="TextBox 8">
              <a:extLst>
                <a:ext uri="{FF2B5EF4-FFF2-40B4-BE49-F238E27FC236}">
                  <a16:creationId xmlns:a16="http://schemas.microsoft.com/office/drawing/2014/main" id="{360018B7-A553-D4B9-A307-1A78E097B59C}"/>
                </a:ext>
              </a:extLst>
            </p:cNvPr>
            <p:cNvSpPr txBox="1"/>
            <p:nvPr/>
          </p:nvSpPr>
          <p:spPr>
            <a:xfrm>
              <a:off x="0" y="-47625"/>
              <a:ext cx="1155208" cy="1386008"/>
            </a:xfrm>
            <a:prstGeom prst="rect">
              <a:avLst/>
            </a:prstGeom>
          </p:spPr>
          <p:txBody>
            <a:bodyPr lIns="50800" tIns="50800" rIns="50800" bIns="50800" rtlCol="0" anchor="ctr"/>
            <a:lstStyle/>
            <a:p>
              <a:pPr algn="ctr">
                <a:lnSpc>
                  <a:spcPts val="3359"/>
                </a:lnSpc>
              </a:pPr>
              <a:endParaRPr/>
            </a:p>
          </p:txBody>
        </p:sp>
      </p:grpSp>
      <p:pic>
        <p:nvPicPr>
          <p:cNvPr id="31" name="Picture 30" descr="Cartoon characters of a child in white and green clothes&#10;&#10;AI-generated content may be incorrect.">
            <a:extLst>
              <a:ext uri="{FF2B5EF4-FFF2-40B4-BE49-F238E27FC236}">
                <a16:creationId xmlns:a16="http://schemas.microsoft.com/office/drawing/2014/main" id="{8E50C322-16B2-94FE-5D86-E5EEC69FFDC1}"/>
              </a:ext>
            </a:extLst>
          </p:cNvPr>
          <p:cNvPicPr>
            <a:picLocks noChangeAspect="1"/>
          </p:cNvPicPr>
          <p:nvPr/>
        </p:nvPicPr>
        <p:blipFill>
          <a:blip r:embed="rId6" cstate="print">
            <a:extLst>
              <a:ext uri="{28A0092B-C50C-407E-A947-70E740481C1C}">
                <a14:useLocalDpi xmlns:a14="http://schemas.microsoft.com/office/drawing/2010/main" val="0"/>
              </a:ext>
            </a:extLst>
          </a:blip>
          <a:srcRect t="-1" r="53857" b="-211"/>
          <a:stretch/>
        </p:blipFill>
        <p:spPr>
          <a:xfrm>
            <a:off x="13411200" y="5905662"/>
            <a:ext cx="940724" cy="2043015"/>
          </a:xfrm>
          <a:prstGeom prst="rect">
            <a:avLst/>
          </a:prstGeom>
          <a:effectLst>
            <a:outerShdw blurRad="50800" dist="38100" dir="2700000" algn="tl" rotWithShape="0">
              <a:prstClr val="black">
                <a:alpha val="40000"/>
              </a:prstClr>
            </a:outerShdw>
          </a:effectLst>
        </p:spPr>
      </p:pic>
      <p:sp>
        <p:nvSpPr>
          <p:cNvPr id="32" name="TextBox 11">
            <a:extLst>
              <a:ext uri="{FF2B5EF4-FFF2-40B4-BE49-F238E27FC236}">
                <a16:creationId xmlns:a16="http://schemas.microsoft.com/office/drawing/2014/main" id="{D21C26C6-9D5A-2E11-0085-27DC7AB0DAE7}"/>
              </a:ext>
            </a:extLst>
          </p:cNvPr>
          <p:cNvSpPr txBox="1"/>
          <p:nvPr/>
        </p:nvSpPr>
        <p:spPr>
          <a:xfrm>
            <a:off x="13219325" y="3530196"/>
            <a:ext cx="3977469" cy="468654"/>
          </a:xfrm>
          <a:prstGeom prst="rect">
            <a:avLst/>
          </a:prstGeom>
        </p:spPr>
        <p:txBody>
          <a:bodyPr lIns="0" tIns="0" rIns="0" bIns="0" rtlCol="0" anchor="t">
            <a:spAutoFit/>
          </a:bodyPr>
          <a:lstStyle/>
          <a:p>
            <a:pPr marL="0" lvl="0" indent="0" algn="ctr">
              <a:lnSpc>
                <a:spcPts val="4160"/>
              </a:lnSpc>
              <a:spcBef>
                <a:spcPct val="0"/>
              </a:spcBef>
            </a:pPr>
            <a:r>
              <a:rPr lang="en-US" sz="3200" b="1" dirty="0">
                <a:solidFill>
                  <a:srgbClr val="0F1A38"/>
                </a:solidFill>
                <a:latin typeface="Hagrid Text Bold"/>
                <a:ea typeface="Hagrid Text Bold"/>
                <a:cs typeface="Hagrid Text Bold"/>
                <a:sym typeface="Hagrid Text Bold"/>
              </a:rPr>
              <a:t>Marines’ Attack</a:t>
            </a:r>
          </a:p>
        </p:txBody>
      </p:sp>
      <p:sp>
        <p:nvSpPr>
          <p:cNvPr id="33" name="TextBox 32">
            <a:extLst>
              <a:ext uri="{FF2B5EF4-FFF2-40B4-BE49-F238E27FC236}">
                <a16:creationId xmlns:a16="http://schemas.microsoft.com/office/drawing/2014/main" id="{A3748583-16F3-E3FF-87FB-4A9682776C74}"/>
              </a:ext>
            </a:extLst>
          </p:cNvPr>
          <p:cNvSpPr txBox="1"/>
          <p:nvPr/>
        </p:nvSpPr>
        <p:spPr>
          <a:xfrm>
            <a:off x="13450706" y="4146331"/>
            <a:ext cx="3505200" cy="1336456"/>
          </a:xfrm>
          <a:prstGeom prst="rect">
            <a:avLst/>
          </a:prstGeom>
        </p:spPr>
        <p:txBody>
          <a:bodyPr wrap="square" lIns="0" tIns="0" rIns="0" bIns="0" rtlCol="0" anchor="t">
            <a:spAutoFit/>
          </a:bodyPr>
          <a:lstStyle/>
          <a:p>
            <a:pPr algn="ctr">
              <a:lnSpc>
                <a:spcPts val="2700"/>
              </a:lnSpc>
            </a:pPr>
            <a:r>
              <a:rPr lang="en-US" sz="1800" dirty="0">
                <a:solidFill>
                  <a:srgbClr val="0F1A38"/>
                </a:solidFill>
                <a:latin typeface="Hagrid Text"/>
                <a:ea typeface="Hagrid Text"/>
                <a:cs typeface="Hagrid Text"/>
                <a:sym typeface="Hagrid Text"/>
              </a:rPr>
              <a:t>Marines will shoot at Pat! He is a strong pirate, but if he is hit, he </a:t>
            </a:r>
            <a:r>
              <a:rPr lang="en-US" dirty="0">
                <a:solidFill>
                  <a:srgbClr val="0F1A38"/>
                </a:solidFill>
                <a:latin typeface="Hagrid Text"/>
                <a:ea typeface="Hagrid Text"/>
                <a:cs typeface="Hagrid Text"/>
                <a:sym typeface="Hagrid Text"/>
              </a:rPr>
              <a:t>will</a:t>
            </a:r>
            <a:r>
              <a:rPr lang="en-US" sz="1800" dirty="0">
                <a:solidFill>
                  <a:srgbClr val="0F1A38"/>
                </a:solidFill>
                <a:latin typeface="Hagrid Text"/>
                <a:ea typeface="Hagrid Text"/>
                <a:cs typeface="Hagrid Text"/>
                <a:sym typeface="Hagrid Text"/>
              </a:rPr>
              <a:t> lose a good amount of gold!</a:t>
            </a:r>
          </a:p>
        </p:txBody>
      </p:sp>
      <p:pic>
        <p:nvPicPr>
          <p:cNvPr id="34" name="Picture 33">
            <a:extLst>
              <a:ext uri="{FF2B5EF4-FFF2-40B4-BE49-F238E27FC236}">
                <a16:creationId xmlns:a16="http://schemas.microsoft.com/office/drawing/2014/main" id="{8E2CF358-BB6F-71B5-E332-099B29474D29}"/>
              </a:ext>
            </a:extLst>
          </p:cNvPr>
          <p:cNvPicPr>
            <a:picLocks noChangeAspect="1"/>
          </p:cNvPicPr>
          <p:nvPr/>
        </p:nvPicPr>
        <p:blipFill>
          <a:blip r:embed="rId7"/>
          <a:stretch>
            <a:fillRect/>
          </a:stretch>
        </p:blipFill>
        <p:spPr>
          <a:xfrm>
            <a:off x="15244588" y="6265972"/>
            <a:ext cx="1775331" cy="1682705"/>
          </a:xfrm>
          <a:prstGeom prst="rect">
            <a:avLst/>
          </a:prstGeom>
        </p:spPr>
      </p:pic>
      <p:sp>
        <p:nvSpPr>
          <p:cNvPr id="35" name="TextBox 10">
            <a:extLst>
              <a:ext uri="{FF2B5EF4-FFF2-40B4-BE49-F238E27FC236}">
                <a16:creationId xmlns:a16="http://schemas.microsoft.com/office/drawing/2014/main" id="{84D3C9BD-AD3C-4B7F-BCCA-2ACBC3B8D839}"/>
              </a:ext>
            </a:extLst>
          </p:cNvPr>
          <p:cNvSpPr txBox="1"/>
          <p:nvPr/>
        </p:nvSpPr>
        <p:spPr>
          <a:xfrm>
            <a:off x="9294590" y="5746685"/>
            <a:ext cx="979842" cy="1533753"/>
          </a:xfrm>
          <a:prstGeom prst="rect">
            <a:avLst/>
          </a:prstGeom>
        </p:spPr>
        <p:txBody>
          <a:bodyPr wrap="square" lIns="0" tIns="0" rIns="0" bIns="0" rtlCol="0" anchor="t">
            <a:spAutoFit/>
          </a:bodyPr>
          <a:lstStyle/>
          <a:p>
            <a:pPr marL="0" lvl="0" indent="0" algn="ctr">
              <a:lnSpc>
                <a:spcPts val="13577"/>
              </a:lnSpc>
              <a:spcBef>
                <a:spcPct val="0"/>
              </a:spcBef>
            </a:pPr>
            <a:r>
              <a:rPr lang="en-US" sz="8000" dirty="0">
                <a:solidFill>
                  <a:srgbClr val="FF4F63"/>
                </a:solidFill>
                <a:latin typeface="Waterlily"/>
                <a:ea typeface="Waterlily"/>
                <a:cs typeface="Waterlily"/>
                <a:sym typeface="Waterlily"/>
              </a:rPr>
              <a:t>!</a:t>
            </a:r>
          </a:p>
        </p:txBody>
      </p:sp>
      <p:pic>
        <p:nvPicPr>
          <p:cNvPr id="37" name="Picture 36">
            <a:extLst>
              <a:ext uri="{FF2B5EF4-FFF2-40B4-BE49-F238E27FC236}">
                <a16:creationId xmlns:a16="http://schemas.microsoft.com/office/drawing/2014/main" id="{F3344CE6-70D6-770D-6BD9-150DEE10B810}"/>
              </a:ext>
            </a:extLst>
          </p:cNvPr>
          <p:cNvPicPr>
            <a:picLocks noChangeAspect="1"/>
          </p:cNvPicPr>
          <p:nvPr/>
        </p:nvPicPr>
        <p:blipFill>
          <a:blip r:embed="rId8"/>
          <a:srcRect t="24247"/>
          <a:stretch/>
        </p:blipFill>
        <p:spPr>
          <a:xfrm>
            <a:off x="8045972" y="7302386"/>
            <a:ext cx="1819529" cy="793815"/>
          </a:xfrm>
          <a:prstGeom prst="rect">
            <a:avLst/>
          </a:prstGeom>
        </p:spPr>
      </p:pic>
      <p:pic>
        <p:nvPicPr>
          <p:cNvPr id="6150" name="Picture 6" descr="This may contain: a black bomb with a yellow star coming out of it">
            <a:extLst>
              <a:ext uri="{FF2B5EF4-FFF2-40B4-BE49-F238E27FC236}">
                <a16:creationId xmlns:a16="http://schemas.microsoft.com/office/drawing/2014/main" id="{74E10B3E-0C82-204E-DD9A-0839A20783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07756" y="6971499"/>
            <a:ext cx="355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Flying Coin PNG Transparent, Flying Gold Coins, Gold, Fly Out, Coin PNG  Image For Free Download">
            <a:extLst>
              <a:ext uri="{FF2B5EF4-FFF2-40B4-BE49-F238E27FC236}">
                <a16:creationId xmlns:a16="http://schemas.microsoft.com/office/drawing/2014/main" id="{39C9A2D0-B713-8C55-D023-125B549848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75810" y="6036278"/>
            <a:ext cx="837039" cy="83703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Flying Coin PNG Transparent, Flying Gold Coins, Gold, Fly Out, Coin PNG  Image For Free Download">
            <a:extLst>
              <a:ext uri="{FF2B5EF4-FFF2-40B4-BE49-F238E27FC236}">
                <a16:creationId xmlns:a16="http://schemas.microsoft.com/office/drawing/2014/main" id="{2575BC17-D1D9-05BF-BC33-3E06F665E0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739427" y="5693039"/>
            <a:ext cx="851318" cy="85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05237"/>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2594</TotalTime>
  <Words>658</Words>
  <Application>Microsoft Office PowerPoint</Application>
  <PresentationFormat>Custom</PresentationFormat>
  <Paragraphs>108</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Hagrid Text</vt:lpstr>
      <vt:lpstr>Arial</vt:lpstr>
      <vt:lpstr>Hagrid Text Bold</vt:lpstr>
      <vt:lpstr>Calibri</vt:lpstr>
      <vt:lpstr>Waterlily</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Cute Maritime Adventure Storybook Presentation</dc:title>
  <dc:creator>Vinicius Barros</dc:creator>
  <cp:lastModifiedBy>Vinicius Moura Barros</cp:lastModifiedBy>
  <cp:revision>46</cp:revision>
  <dcterms:created xsi:type="dcterms:W3CDTF">2006-08-16T00:00:00Z</dcterms:created>
  <dcterms:modified xsi:type="dcterms:W3CDTF">2025-03-14T23:30:52Z</dcterms:modified>
  <dc:identifier>DAGgfKuVBv8</dc:identifier>
</cp:coreProperties>
</file>